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1" r:id="rId4"/>
    <p:sldId id="262" r:id="rId5"/>
    <p:sldId id="263" r:id="rId6"/>
    <p:sldId id="264" r:id="rId7"/>
    <p:sldId id="266" r:id="rId8"/>
    <p:sldId id="301" r:id="rId9"/>
    <p:sldId id="275" r:id="rId10"/>
    <p:sldId id="268" r:id="rId11"/>
    <p:sldId id="269" r:id="rId12"/>
    <p:sldId id="270" r:id="rId13"/>
    <p:sldId id="273" r:id="rId14"/>
    <p:sldId id="271" r:id="rId15"/>
    <p:sldId id="272" r:id="rId16"/>
    <p:sldId id="274" r:id="rId17"/>
    <p:sldId id="276" r:id="rId18"/>
    <p:sldId id="278" r:id="rId19"/>
    <p:sldId id="279" r:id="rId20"/>
    <p:sldId id="304" r:id="rId21"/>
    <p:sldId id="303" r:id="rId22"/>
    <p:sldId id="305" r:id="rId23"/>
    <p:sldId id="289" r:id="rId24"/>
    <p:sldId id="316" r:id="rId25"/>
    <p:sldId id="307" r:id="rId26"/>
    <p:sldId id="317" r:id="rId27"/>
    <p:sldId id="310" r:id="rId28"/>
    <p:sldId id="318" r:id="rId29"/>
    <p:sldId id="312" r:id="rId30"/>
    <p:sldId id="319" r:id="rId31"/>
    <p:sldId id="287" r:id="rId32"/>
    <p:sldId id="314" r:id="rId33"/>
    <p:sldId id="297" r:id="rId34"/>
    <p:sldId id="296" r:id="rId35"/>
    <p:sldId id="298" r:id="rId36"/>
    <p:sldId id="294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/>
    <p:restoredTop sz="91802"/>
  </p:normalViewPr>
  <p:slideViewPr>
    <p:cSldViewPr snapToGrid="0" snapToObjects="1">
      <p:cViewPr>
        <p:scale>
          <a:sx n="59" d="100"/>
          <a:sy n="59" d="100"/>
        </p:scale>
        <p:origin x="83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工作表1!$A$2:$A$3</c:f>
              <c:strCache>
                <c:ptCount val="2"/>
                <c:pt idx="0">
                  <c:v>108年</c:v>
                </c:pt>
                <c:pt idx="1">
                  <c:v>109年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34.15</c:v>
                </c:pt>
                <c:pt idx="1">
                  <c:v>37.08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6-3140-82D4-7497620A894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工作表1!$A$2:$A$3</c:f>
              <c:strCache>
                <c:ptCount val="2"/>
                <c:pt idx="0">
                  <c:v>108年</c:v>
                </c:pt>
                <c:pt idx="1">
                  <c:v>109年</c:v>
                </c:pt>
              </c:strCache>
            </c:strRef>
          </c:cat>
          <c:val>
            <c:numRef>
              <c:f>工作表1!$C$2:$C$3</c:f>
              <c:numCache>
                <c:formatCode>General</c:formatCode>
                <c:ptCount val="2"/>
                <c:pt idx="0">
                  <c:v>65.86</c:v>
                </c:pt>
                <c:pt idx="1">
                  <c:v>62.92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6-3140-82D4-7497620A8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36763600"/>
        <c:axId val="1336765248"/>
      </c:barChart>
      <c:catAx>
        <c:axId val="133676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6765248"/>
        <c:crosses val="autoZero"/>
        <c:auto val="1"/>
        <c:lblAlgn val="ctr"/>
        <c:lblOffset val="100"/>
        <c:noMultiLvlLbl val="0"/>
      </c:catAx>
      <c:valAx>
        <c:axId val="13367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6763600"/>
        <c:crosses val="autoZero"/>
        <c:crossBetween val="between"/>
      </c:valAx>
      <c:spPr>
        <a:solidFill>
          <a:schemeClr val="bg1"/>
        </a:solidFill>
        <a:ln cap="flat"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5D4EB-5009-1948-A2EC-5D95DFEEDDF7}" type="datetimeFigureOut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F4AB8-8311-524F-883D-138564CB38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3193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今日介紹主題為深澳鐵道自行車的性別友善措施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希望透過以下介紹 讓大家更加了解</a:t>
            </a:r>
            <a:r>
              <a:rPr lang="zh-TW" alt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ＣＥＤＡＷ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之精神及重要性。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343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透過將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理念，應用於各項服務及設施中，希望能讓女性族群之旅遊體驗更加完善。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471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以下為</a:t>
            </a:r>
            <a:r>
              <a:rPr lang="zh-TW" alt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ＣＥＤＡＷ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的介紹？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764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</a:t>
            </a:r>
            <a:r>
              <a:rPr lang="zh-TW" alt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ＣＥＤＡＷ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是為了促進世界各國實踐男女平等，聯合國大會於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1979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年通過「消除對婦女一切形式歧視公約」 ，也是聯合國五大人權公約之一，並在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1981 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民國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年正式生效。 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5909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目的在於透過立法，使婦女在政治、社會、經濟、就業、文化、教育、健康、法律、家庭、人身安全等各個領域，獲得充分的發展與保障，建立性別平等的幸福社會。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3963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</a:t>
            </a:r>
            <a:r>
              <a:rPr lang="zh-TW" alt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ＣＥＤＡＷ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發展至今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</a:t>
            </a: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除了對於婦女的保障，更加入了對於多元性別的尊重。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7440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那何謂多元性別呢？非傳統認定之生理及社會性別者皆屬於多與性別，而每個人的性別傾向都應該被尊重，也是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發展至今所保障的對象。 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340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依據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之相關條文為指引，將「性別平等」概念融入服務設施 ，以保障婦女、多元性別、弱勢女性、年長女性等族群之使用需求，目標為建構友善之空間，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之精神。 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以下為初步發想一系列深澳鐵道自行車之性別友善措施，將依序進行介紹。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607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性別友善措施之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相關條文，包含第五條、第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條第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項 、第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條第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項 及其他一般性建議，後續將進行詳細介紹。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86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規劃中之一，資雃提供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2445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未來規劃之一，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37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早期深澳線在日治時期是一條輕便鐵路，也就是俗稱的「五分仔車」，多用於運送糖、鹽及煤至港口轉運出海，曾經是台灣最美海岸支線。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0211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959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除上述介紹的性別友善措施支外，我們令發想系列親子項目，讓家長與孩童都能善獲得友善服務，符合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款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保障婦女參與娛樂、運動和文化生活等權利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9100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親子項目之一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3568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最後，深澳鐵道結合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之願景 為希冀未來能針對深澳鐵道之整體空間、設備、預算等進行評估，分析其可行性，營造更加友善之性平空間，落實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CEDAW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之核心價值。 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81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但因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年開始，發電廠停用，運煤需求消失，連帶深澳支線也因產業的落末而漸漸停駛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…………  </a:t>
            </a: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2680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近年，新北市政府觀光旅遊局與台鐵共同整修廢棄的深奧鐵軌，希望打造出暢遊山海為主題的「深澳鐵道自行車」。 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187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５而自行車道之範圍於八斗子站至深澳站區間 ，在鐵道上供遊客以腳踏方式騎乘，讓民眾可以享受沿途風景，全長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634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以下是車身的設計，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車體以河豚為主題，充滿海洋氣氛，共有淺藍、粉紅、綠色、黃色四種顏色。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112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根據近年來我們所回收的深澳鐵道自行車遊客滿意度調查，有效問卷中，以女性較多，約佔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65%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，而男性約佔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35%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，由此可見，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本設施對女性族群更具吸引力 。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71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另外，同遊人數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3~5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人佔最多，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多數遊客為家庭同遊，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109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年則因疫情影響，以單獨出遊之旅客居多。 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0549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通過問卷回收的結果，我們希望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</a:t>
            </a: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更重視女性遊客在意之安全、貼心之服務 ，且針對親子活動進行規劃 ，讓家庭出遊有更好的體驗。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4AB8-8311-524F-883D-138564CB38DE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0830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3B2216-A447-9E46-8718-2BFDAAC59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14658A8-F3AA-C44A-8CD8-0BF28B1ED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A7DBDC-C27E-1848-B1C4-9F2D1E25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FB4-4C19-4074-B46B-9786F7DDCECB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3E5086-046E-074F-A57D-831C4661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130D35-FA4C-A641-9D2F-038AA1B4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259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CBC91-6EF2-404F-A845-17AAA73F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75EACA-4858-934F-A531-93BCCC324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183332-F6DA-ED4C-9250-A01C3BF6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BF3D-F62E-401C-B051-36F4B12B6AB4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A985CD-36FC-5F41-8A50-E9733478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E2EB2F-EE19-9E42-929F-01F710A3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071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2D5719A-01BA-8E45-9B19-727EE09AD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E5E72E-3566-6340-ABBF-B50BA04D1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A596B8-17F5-354B-A504-5A5D9B6C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FCA7-82A8-4301-84AD-F531AE301359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EFB898-6E61-8147-B0AF-ED1C79CE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E8E002-2667-2747-8656-82B3064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23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6BA900-2CCD-BB4D-925E-D9408B15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B58228-8031-F445-B809-E8CA94B9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E327BB-5BA4-F741-9EF0-DA8C7102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7629-D5DA-4971-A36F-8AF75114D797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9D6968-D234-8541-89E0-BE71B6DC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801852-C4BE-A64E-A98C-166CEB96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41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9B084-0B26-5C45-9CB1-EE8F6CE3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CF1ABF-B155-254B-BFB8-1E60F48F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16948E-B9B2-5849-B6BA-542D03C9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3FE-28CD-4EB0-BF3A-2090C3F4D071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4EBDCA-5031-2341-8854-3B2DC6DA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96B9EE-D712-4645-9D4C-DFCA66BA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21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B3B062-C714-064B-A0E9-421BEA23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A56B6-2BF1-F34C-BE17-C056FF798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24ADE7-FF06-6048-8719-A0AF093A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AE30C4-77F1-3D41-AEB1-18AD3A91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263-501C-47B2-8862-8142F9D96DD2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831BC8-B56A-C24C-9157-2FB5F7A2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BDEB42-7754-2F41-9290-933A5430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835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E7CF3-2676-E24E-ADE9-7B634AF3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50BE8D-9EBD-7742-8A75-CA28C5DB7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563DD6-98E6-8343-8DA8-CB5CC6A7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E82515-D136-234D-8717-1C751D62F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A8E2B8E-85FE-794A-B404-D1CC9F9B2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41C9185-8021-8845-A858-B194C812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EA6-9512-4F99-AFD5-12AF730ED83E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8705AC-DF2F-814A-8685-F2180760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7ACDFF-CC51-AB46-82EC-220E60B3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874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4ADF20-F6D8-E744-8CA3-FD31B286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29062A-5D0B-014B-93AA-4661F262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E18C-733C-498B-B78F-EF8D8F9FFD12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F7AE8D-6E68-3243-8037-8B885480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775B30-97A3-2546-B54F-4C9987F5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710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B7E5E74-E266-EA48-9569-0066F101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6AA-4DC7-49E5-A622-71417D237604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CB0120-DD33-734C-89E0-FF7AAB8E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F63E56-250E-7547-9E0B-A0F73D00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206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065893-1609-C540-89AE-C04A375A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798754-90F2-7348-A9C1-C35986B7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65A48CB-81D2-2A42-B326-D9AA7CBE9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BB975B-30DC-094D-8FEE-B9DFA00B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4902-C169-4C80-B11C-649E485B1D47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235A37-BA26-9E46-8E9E-EC47B615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CEC5BF-0467-FE45-BA5F-92895A59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4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A722A-8A61-AF4E-8608-3011034C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D02233C-B554-6D42-A219-4E836BE79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3738DA-C5E3-DF4A-BD0F-C122D36F0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FA63E6-9613-7D4B-BDBD-FF054103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7F1B-EE91-4348-B4CB-A28A34377E48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EFD26E-E40D-1C4E-84A8-F2547CD1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2E1DE8-8CB0-5A4E-B409-3CAEA62D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940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2C86487-C314-6142-A522-DEDF7492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9B2013-3111-E743-9176-7DC7C360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626569-88DF-B94C-80DA-F76380253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4BC5-DEB7-4F7C-AC6F-F70401E2532E}" type="datetime1">
              <a:rPr kumimoji="1" lang="zh-TW" altLang="en-US" smtClean="0"/>
              <a:t>2021/9/30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690E86-3AFE-BA4E-B5E5-11E6EA473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7AA619-E931-7D4D-B314-D0B91105A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691E-B073-664E-AE1A-1C9B7745B3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81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sv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0.png"/><Relationship Id="rId5" Type="http://schemas.openxmlformats.org/officeDocument/2006/relationships/image" Target="../media/image24.sv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24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30.sv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0.sv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sv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9.png"/><Relationship Id="rId5" Type="http://schemas.openxmlformats.org/officeDocument/2006/relationships/image" Target="../media/image38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sv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31.png"/><Relationship Id="rId5" Type="http://schemas.openxmlformats.org/officeDocument/2006/relationships/image" Target="../media/image38.sv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3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28.png"/><Relationship Id="rId9" Type="http://schemas.openxmlformats.org/officeDocument/2006/relationships/image" Target="../media/image4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png"/><Relationship Id="rId5" Type="http://schemas.openxmlformats.org/officeDocument/2006/relationships/image" Target="../media/image34.jpg"/><Relationship Id="rId4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2.png"/><Relationship Id="rId5" Type="http://schemas.openxmlformats.org/officeDocument/2006/relationships/image" Target="../media/image36.jpg"/><Relationship Id="rId4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2.png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55.sv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117D4B8-A834-1749-9663-D56C4592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5" y="699920"/>
            <a:ext cx="11232631" cy="1298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ja-JP" altLang="en-US" sz="6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深澳鐵道自行車の性別友善小貼士</a:t>
            </a:r>
            <a:endParaRPr kumimoji="1" lang="en-US" altLang="zh-TW" sz="60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0C5001C-1F09-0940-91DD-CFBF59B08FE8}"/>
              </a:ext>
            </a:extLst>
          </p:cNvPr>
          <p:cNvSpPr txBox="1"/>
          <p:nvPr/>
        </p:nvSpPr>
        <p:spPr>
          <a:xfrm>
            <a:off x="2935291" y="958158"/>
            <a:ext cx="6057402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ＣＥＤＡＷ之宣導教材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78A03A2-5927-744E-8E04-400BE5CF1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854" y="2777883"/>
            <a:ext cx="5150277" cy="3643820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10032642" y="6421703"/>
            <a:ext cx="2333017" cy="435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4" name="音訊 3">
            <a:hlinkClick r:id="" action="ppaction://media"/>
            <a:extLst>
              <a:ext uri="{FF2B5EF4-FFF2-40B4-BE49-F238E27FC236}">
                <a16:creationId xmlns:a16="http://schemas.microsoft.com/office/drawing/2014/main" id="{79023A8B-6BE8-E849-8BF3-F1F54A304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2"/>
    </mc:Choice>
    <mc:Fallback xmlns="">
      <p:transition spd="slow" advTm="12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483883-A9D8-1847-9935-FD9B5D15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7" y="2868310"/>
            <a:ext cx="6950184" cy="4351338"/>
          </a:xfrm>
        </p:spPr>
        <p:txBody>
          <a:bodyPr>
            <a:no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透過將</a:t>
            </a:r>
            <a:r>
              <a:rPr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理念，應用於服務及各項設施，期望</a:t>
            </a:r>
            <a:r>
              <a:rPr lang="zh-TW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完善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女性族群之</a:t>
            </a:r>
            <a:r>
              <a:rPr lang="zh-TW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旅遊體驗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kumimoji="1" lang="en-US" altLang="zh-TW" sz="48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DC44FC4-778F-7641-A2DC-CB050D439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48" r="5251" b="1"/>
          <a:stretch/>
        </p:blipFill>
        <p:spPr>
          <a:xfrm>
            <a:off x="7950649" y="2471911"/>
            <a:ext cx="3825055" cy="368200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67" name="Arc 6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4660FD-1992-1942-B14B-48A0E24A7F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71" r="-1" b="-1"/>
          <a:stretch/>
        </p:blipFill>
        <p:spPr>
          <a:xfrm>
            <a:off x="6200781" y="252642"/>
            <a:ext cx="3170706" cy="270996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13345773-7BAD-C944-9D08-32D806AA670B}"/>
              </a:ext>
            </a:extLst>
          </p:cNvPr>
          <p:cNvSpPr/>
          <p:nvPr/>
        </p:nvSpPr>
        <p:spPr>
          <a:xfrm rot="5400000">
            <a:off x="-316523" y="316523"/>
            <a:ext cx="1934308" cy="130126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865218" y="6697014"/>
            <a:ext cx="2491298" cy="160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10</a:t>
            </a:fld>
            <a:endParaRPr kumimoji="1" lang="zh-TW" altLang="en-US" sz="1800" dirty="0"/>
          </a:p>
        </p:txBody>
      </p:sp>
      <p:pic>
        <p:nvPicPr>
          <p:cNvPr id="4" name="音訊 3">
            <a:hlinkClick r:id="" action="ppaction://media"/>
            <a:extLst>
              <a:ext uri="{FF2B5EF4-FFF2-40B4-BE49-F238E27FC236}">
                <a16:creationId xmlns:a16="http://schemas.microsoft.com/office/drawing/2014/main" id="{E4B7A72D-2847-E94B-BE60-0F20EBA91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7"/>
    </mc:Choice>
    <mc:Fallback xmlns="">
      <p:transition spd="slow" advTm="1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ight Triangle 3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C07B3C-35D8-E24A-8947-22F386A4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551" y="1338729"/>
            <a:ext cx="6922009" cy="4180542"/>
          </a:xfrm>
        </p:spPr>
        <p:txBody>
          <a:bodyPr anchor="ctr">
            <a:normAutofit/>
          </a:bodyPr>
          <a:lstStyle/>
          <a:p>
            <a:r>
              <a:rPr kumimoji="1"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什麼是ＣＥＤＡＷ？</a:t>
            </a:r>
          </a:p>
        </p:txBody>
      </p:sp>
      <p:sp>
        <p:nvSpPr>
          <p:cNvPr id="8" name="矩形 7"/>
          <p:cNvSpPr/>
          <p:nvPr/>
        </p:nvSpPr>
        <p:spPr>
          <a:xfrm>
            <a:off x="9932522" y="6696720"/>
            <a:ext cx="2259478" cy="161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11</a:t>
            </a:fld>
            <a:endParaRPr kumimoji="1" lang="zh-TW" altLang="en-US" sz="1800" dirty="0"/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F76AFDAD-80F7-4D45-9D77-B665697AC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4"/>
    </mc:Choice>
    <mc:Fallback xmlns="">
      <p:transition spd="slow" advTm="4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7F479BD-6CD5-704D-88B3-E2276F7C625C}"/>
              </a:ext>
            </a:extLst>
          </p:cNvPr>
          <p:cNvSpPr/>
          <p:nvPr/>
        </p:nvSpPr>
        <p:spPr>
          <a:xfrm>
            <a:off x="-1" y="789099"/>
            <a:ext cx="12192000" cy="3011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576A0-908B-3842-BB03-C66A3BE1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434" y="4032200"/>
            <a:ext cx="10585452" cy="4578174"/>
          </a:xfrm>
        </p:spPr>
        <p:txBody>
          <a:bodyPr>
            <a:normAutofit/>
          </a:bodyPr>
          <a:lstStyle/>
          <a:p>
            <a:pPr marL="0" indent="0">
              <a:lnSpc>
                <a:spcPts val="4620"/>
              </a:lnSpc>
              <a:buNone/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為了促進世界各國實踐男女平等，聯合國大會於 </a:t>
            </a:r>
            <a:r>
              <a:rPr lang="en-US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1979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年通過「消除對婦女一切形式歧視公約」 ，是聯合國五大人權公約之一，並在</a:t>
            </a:r>
            <a:r>
              <a:rPr lang="en-US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1981 (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民國</a:t>
            </a:r>
            <a:r>
              <a:rPr lang="en-US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70)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年正式生效。 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1025" name="Picture 1" descr="page5image29774144">
            <a:extLst>
              <a:ext uri="{FF2B5EF4-FFF2-40B4-BE49-F238E27FC236}">
                <a16:creationId xmlns:a16="http://schemas.microsoft.com/office/drawing/2014/main" id="{728D91DC-3CDD-E046-8A07-C947D631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87" y="1023977"/>
            <a:ext cx="767292" cy="20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5image29774336">
            <a:extLst>
              <a:ext uri="{FF2B5EF4-FFF2-40B4-BE49-F238E27FC236}">
                <a16:creationId xmlns:a16="http://schemas.microsoft.com/office/drawing/2014/main" id="{64C0B8F3-8F62-7746-9632-CC002ECD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44" y="1023977"/>
            <a:ext cx="952500" cy="20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461D731-595C-744F-B5A5-7AFF241E0D42}"/>
              </a:ext>
            </a:extLst>
          </p:cNvPr>
          <p:cNvSpPr txBox="1"/>
          <p:nvPr/>
        </p:nvSpPr>
        <p:spPr>
          <a:xfrm>
            <a:off x="4496221" y="3061269"/>
            <a:ext cx="273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endParaRPr kumimoji="1" lang="zh-TW" altLang="en-US" sz="5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68248" y="6576718"/>
            <a:ext cx="2388267" cy="25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3286125" y="65220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12</a:t>
            </a:fld>
            <a:endParaRPr kumimoji="1" lang="zh-TW" altLang="en-US" sz="1800" dirty="0"/>
          </a:p>
        </p:txBody>
      </p:sp>
      <p:pic>
        <p:nvPicPr>
          <p:cNvPr id="13" name="音訊 12">
            <a:hlinkClick r:id="" action="ppaction://media"/>
            <a:extLst>
              <a:ext uri="{FF2B5EF4-FFF2-40B4-BE49-F238E27FC236}">
                <a16:creationId xmlns:a16="http://schemas.microsoft.com/office/drawing/2014/main" id="{8059B1A0-36C7-934A-9A15-31EC374ED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8"/>
    </mc:Choice>
    <mc:Fallback xmlns="">
      <p:transition spd="slow" advTm="2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9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文字, 向量圖形 的圖片&#10;&#10;自動產生的描述">
            <a:extLst>
              <a:ext uri="{FF2B5EF4-FFF2-40B4-BE49-F238E27FC236}">
                <a16:creationId xmlns:a16="http://schemas.microsoft.com/office/drawing/2014/main" id="{39C58955-E112-F047-8A67-E55262830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124" y="963506"/>
            <a:ext cx="6214550" cy="48318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7219F4-82B2-6046-8CF3-F8C5E52034B1}"/>
              </a:ext>
            </a:extLst>
          </p:cNvPr>
          <p:cNvSpPr/>
          <p:nvPr/>
        </p:nvSpPr>
        <p:spPr>
          <a:xfrm>
            <a:off x="3326" y="0"/>
            <a:ext cx="20102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3CB584-1EA9-3E4C-8830-96B4CC0B4879}"/>
              </a:ext>
            </a:extLst>
          </p:cNvPr>
          <p:cNvSpPr/>
          <p:nvPr/>
        </p:nvSpPr>
        <p:spPr>
          <a:xfrm>
            <a:off x="466344" y="1159397"/>
            <a:ext cx="5043425" cy="486649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752354"/>
                      <a:gd name="connsiteY0" fmla="*/ 1354638 h 2709275"/>
                      <a:gd name="connsiteX1" fmla="*/ 1376177 w 2752354"/>
                      <a:gd name="connsiteY1" fmla="*/ 0 h 2709275"/>
                      <a:gd name="connsiteX2" fmla="*/ 2752354 w 2752354"/>
                      <a:gd name="connsiteY2" fmla="*/ 1354638 h 2709275"/>
                      <a:gd name="connsiteX3" fmla="*/ 1376177 w 2752354"/>
                      <a:gd name="connsiteY3" fmla="*/ 2709276 h 2709275"/>
                      <a:gd name="connsiteX4" fmla="*/ 0 w 2752354"/>
                      <a:gd name="connsiteY4" fmla="*/ 1354638 h 2709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2354" h="2709275" fill="none" extrusionOk="0">
                        <a:moveTo>
                          <a:pt x="0" y="1354638"/>
                        </a:moveTo>
                        <a:cubicBezTo>
                          <a:pt x="66407" y="614370"/>
                          <a:pt x="666342" y="-103326"/>
                          <a:pt x="1376177" y="0"/>
                        </a:cubicBezTo>
                        <a:cubicBezTo>
                          <a:pt x="2022852" y="-17361"/>
                          <a:pt x="2727192" y="630182"/>
                          <a:pt x="2752354" y="1354638"/>
                        </a:cubicBezTo>
                        <a:cubicBezTo>
                          <a:pt x="2748001" y="2061273"/>
                          <a:pt x="2093328" y="2768883"/>
                          <a:pt x="1376177" y="2709276"/>
                        </a:cubicBezTo>
                        <a:cubicBezTo>
                          <a:pt x="693587" y="2752637"/>
                          <a:pt x="107994" y="2128750"/>
                          <a:pt x="0" y="1354638"/>
                        </a:cubicBezTo>
                        <a:close/>
                      </a:path>
                      <a:path w="2752354" h="2709275" stroke="0" extrusionOk="0">
                        <a:moveTo>
                          <a:pt x="0" y="1354638"/>
                        </a:moveTo>
                        <a:cubicBezTo>
                          <a:pt x="-28236" y="589075"/>
                          <a:pt x="502155" y="42779"/>
                          <a:pt x="1376177" y="0"/>
                        </a:cubicBezTo>
                        <a:cubicBezTo>
                          <a:pt x="2246999" y="23322"/>
                          <a:pt x="2706250" y="607958"/>
                          <a:pt x="2752354" y="1354638"/>
                        </a:cubicBezTo>
                        <a:cubicBezTo>
                          <a:pt x="2731218" y="2123424"/>
                          <a:pt x="2123101" y="2781786"/>
                          <a:pt x="1376177" y="2709276"/>
                        </a:cubicBezTo>
                        <a:cubicBezTo>
                          <a:pt x="569591" y="2683811"/>
                          <a:pt x="59695" y="2131307"/>
                          <a:pt x="0" y="135463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000" kern="1200" dirty="0"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D1C35B-9171-8842-A9BA-DC533F2BEAD6}"/>
              </a:ext>
            </a:extLst>
          </p:cNvPr>
          <p:cNvSpPr/>
          <p:nvPr/>
        </p:nvSpPr>
        <p:spPr>
          <a:xfrm>
            <a:off x="665562" y="2018768"/>
            <a:ext cx="484587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76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透過立法使婦女在政治、社會、經濟、就業、文化、教育、健康、法律、家庭、人身安全等各個領域，獲得充分的發展與保障，建立性別平等的幸福社會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 </a:t>
            </a:r>
          </a:p>
        </p:txBody>
      </p:sp>
      <p:sp>
        <p:nvSpPr>
          <p:cNvPr id="9" name="矩形 8"/>
          <p:cNvSpPr/>
          <p:nvPr/>
        </p:nvSpPr>
        <p:spPr>
          <a:xfrm>
            <a:off x="9826580" y="6758824"/>
            <a:ext cx="2529935" cy="73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13</a:t>
            </a:fld>
            <a:endParaRPr kumimoji="1" lang="zh-TW" altLang="en-US" sz="1800" dirty="0"/>
          </a:p>
        </p:txBody>
      </p:sp>
      <p:pic>
        <p:nvPicPr>
          <p:cNvPr id="13" name="音訊 12">
            <a:hlinkClick r:id="" action="ppaction://media"/>
            <a:extLst>
              <a:ext uri="{FF2B5EF4-FFF2-40B4-BE49-F238E27FC236}">
                <a16:creationId xmlns:a16="http://schemas.microsoft.com/office/drawing/2014/main" id="{8C297BEB-E0BD-D243-812B-42796B742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4"/>
    </mc:Choice>
    <mc:Fallback xmlns="">
      <p:transition spd="slow" advTm="1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F2848CC-B6CF-4E45-ACFA-6103DA962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822" y="2984992"/>
            <a:ext cx="4195893" cy="3246013"/>
          </a:xfrm>
        </p:spPr>
        <p:txBody>
          <a:bodyPr anchor="b">
            <a:noAutofit/>
          </a:bodyPr>
          <a:lstStyle/>
          <a:p>
            <a:pPr algn="l">
              <a:lnSpc>
                <a:spcPts val="5200"/>
              </a:lnSpc>
            </a:pPr>
            <a:r>
              <a:rPr kumimoji="1"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ＣＥＤＡＷ發展至今</a:t>
            </a:r>
            <a:r>
              <a:rPr kumimoji="1"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</a:p>
          <a:p>
            <a:pPr algn="l">
              <a:lnSpc>
                <a:spcPts val="5200"/>
              </a:lnSpc>
            </a:pPr>
            <a:r>
              <a:rPr kumimoji="1"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除了對於婦女的保障，更加入了對於多元性別的尊重。</a:t>
            </a:r>
            <a:endParaRPr kumimoji="1"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>
              <a:lnSpc>
                <a:spcPts val="5200"/>
              </a:lnSpc>
            </a:pPr>
            <a:endParaRPr kumimoji="1" lang="zh-TW" alt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0B4F48-D994-484B-B257-25009C5AF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810" y="1155382"/>
            <a:ext cx="6009366" cy="448198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890976" y="6684134"/>
            <a:ext cx="2465540" cy="148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14</a:t>
            </a:fld>
            <a:endParaRPr kumimoji="1" lang="zh-TW" altLang="en-US" sz="1800" dirty="0"/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6EEF3E0C-A2D3-8C43-9609-5D8B675B0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3"/>
    </mc:Choice>
    <mc:Fallback xmlns="">
      <p:transition spd="slow" advTm="9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D628542-F686-4048-ACA0-82E5C223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810" y="721848"/>
            <a:ext cx="3496665" cy="4834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4260"/>
              </a:lnSpc>
            </a:pPr>
            <a:r>
              <a:rPr lang="en-US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ＣＥＤＡＷ提倡個人傾向</a:t>
            </a:r>
            <a:r>
              <a:rPr kumimoji="1" lang="zh-TW" altLang="en-US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都應該被尊重，</a:t>
            </a:r>
            <a:r>
              <a:rPr kumimoji="1"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亦</a:t>
            </a:r>
            <a:r>
              <a:rPr kumimoji="1" lang="zh-TW" altLang="en-US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kumimoji="1" lang="en-US" altLang="zh-TW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kumimoji="1" lang="zh-TW" altLang="en-US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保障之對象。</a:t>
            </a:r>
            <a:endParaRPr kumimoji="1" lang="en-US" altLang="zh-TW" sz="36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BFB8DAC3-2978-6745-B971-8802E704A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33" y="2495528"/>
            <a:ext cx="7257865" cy="31753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208368-0C48-5546-80CF-9F7655C14FF3}"/>
              </a:ext>
            </a:extLst>
          </p:cNvPr>
          <p:cNvSpPr/>
          <p:nvPr/>
        </p:nvSpPr>
        <p:spPr>
          <a:xfrm>
            <a:off x="306378" y="449584"/>
            <a:ext cx="11279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何謂多元性別？</a:t>
            </a:r>
            <a:r>
              <a:rPr kumimoji="1"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sexual or </a:t>
            </a:r>
            <a:r>
              <a:rPr lang="en-US" altLang="zh-TW" sz="44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genderdiversity</a:t>
            </a:r>
            <a:r>
              <a:rPr kumimoji="1"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zh-TW" altLang="en-US" sz="4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7C6EAA0-926F-224C-994D-B6F893873527}"/>
              </a:ext>
            </a:extLst>
          </p:cNvPr>
          <p:cNvSpPr/>
          <p:nvPr/>
        </p:nvSpPr>
        <p:spPr>
          <a:xfrm>
            <a:off x="1766626" y="1407016"/>
            <a:ext cx="2075935" cy="81300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生理性別</a:t>
            </a:r>
            <a:endParaRPr kumimoji="1" lang="en-US" altLang="zh-TW" sz="2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en-US" altLang="zh-TW" sz="2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Sex</a:t>
            </a:r>
            <a:endParaRPr kumimoji="1" lang="zh-TW" altLang="en-US" sz="2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927834D-0C6A-9F49-8BBF-19682E04B0B1}"/>
              </a:ext>
            </a:extLst>
          </p:cNvPr>
          <p:cNvSpPr/>
          <p:nvPr/>
        </p:nvSpPr>
        <p:spPr>
          <a:xfrm>
            <a:off x="5144476" y="1421135"/>
            <a:ext cx="2075935" cy="81300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社會性別</a:t>
            </a:r>
            <a:endParaRPr kumimoji="1" lang="en-US" altLang="zh-TW" sz="2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en-US" altLang="zh-TW" sz="24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Genger</a:t>
            </a:r>
            <a:endParaRPr kumimoji="1" lang="zh-TW" altLang="en-US" sz="2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984691-B566-CD4C-9F34-4742BA2A0498}"/>
              </a:ext>
            </a:extLst>
          </p:cNvPr>
          <p:cNvSpPr/>
          <p:nvPr/>
        </p:nvSpPr>
        <p:spPr>
          <a:xfrm>
            <a:off x="4258074" y="1385062"/>
            <a:ext cx="6415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endParaRPr lang="zh-TW" altLang="en-US" sz="4800" dirty="0"/>
          </a:p>
        </p:txBody>
      </p:sp>
      <p:sp>
        <p:nvSpPr>
          <p:cNvPr id="17" name="矩形 16"/>
          <p:cNvSpPr/>
          <p:nvPr/>
        </p:nvSpPr>
        <p:spPr>
          <a:xfrm>
            <a:off x="9994006" y="6671256"/>
            <a:ext cx="2362509" cy="161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8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15</a:t>
            </a:fld>
            <a:endParaRPr kumimoji="1" lang="zh-TW" altLang="en-US" sz="1800" dirty="0"/>
          </a:p>
        </p:txBody>
      </p:sp>
      <p:pic>
        <p:nvPicPr>
          <p:cNvPr id="27" name="音訊 26">
            <a:hlinkClick r:id="" action="ppaction://media"/>
            <a:extLst>
              <a:ext uri="{FF2B5EF4-FFF2-40B4-BE49-F238E27FC236}">
                <a16:creationId xmlns:a16="http://schemas.microsoft.com/office/drawing/2014/main" id="{EE100FE5-19CC-0249-858A-D67B94F7C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8"/>
    </mc:Choice>
    <mc:Fallback xmlns="">
      <p:transition spd="slow" advTm="19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911BB6-6752-DB41-8165-BF385839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792" y="71075"/>
            <a:ext cx="7574447" cy="132556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kumimoji="1"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三大核心概念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79523E5B-F469-5949-8A06-B5DD96DBE1C4}"/>
              </a:ext>
            </a:extLst>
          </p:cNvPr>
          <p:cNvSpPr/>
          <p:nvPr/>
        </p:nvSpPr>
        <p:spPr>
          <a:xfrm>
            <a:off x="4118650" y="1293778"/>
            <a:ext cx="3664896" cy="3246437"/>
          </a:xfrm>
          <a:custGeom>
            <a:avLst/>
            <a:gdLst>
              <a:gd name="connsiteX0" fmla="*/ 0 w 3664896"/>
              <a:gd name="connsiteY0" fmla="*/ 1623219 h 3246437"/>
              <a:gd name="connsiteX1" fmla="*/ 1832448 w 3664896"/>
              <a:gd name="connsiteY1" fmla="*/ 0 h 3246437"/>
              <a:gd name="connsiteX2" fmla="*/ 3664896 w 3664896"/>
              <a:gd name="connsiteY2" fmla="*/ 1623219 h 3246437"/>
              <a:gd name="connsiteX3" fmla="*/ 1832448 w 3664896"/>
              <a:gd name="connsiteY3" fmla="*/ 3246438 h 3246437"/>
              <a:gd name="connsiteX4" fmla="*/ 0 w 3664896"/>
              <a:gd name="connsiteY4" fmla="*/ 1623219 h 324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896" h="3246437" extrusionOk="0">
                <a:moveTo>
                  <a:pt x="0" y="1623219"/>
                </a:moveTo>
                <a:cubicBezTo>
                  <a:pt x="21028" y="568565"/>
                  <a:pt x="868360" y="38622"/>
                  <a:pt x="1832448" y="0"/>
                </a:cubicBezTo>
                <a:cubicBezTo>
                  <a:pt x="2715217" y="-48875"/>
                  <a:pt x="3680156" y="673236"/>
                  <a:pt x="3664896" y="1623219"/>
                </a:cubicBezTo>
                <a:cubicBezTo>
                  <a:pt x="3740494" y="2469729"/>
                  <a:pt x="2811338" y="3330890"/>
                  <a:pt x="1832448" y="3246438"/>
                </a:cubicBezTo>
                <a:cubicBezTo>
                  <a:pt x="784707" y="3363709"/>
                  <a:pt x="28969" y="2494218"/>
                  <a:pt x="0" y="1623219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07EBD09-5B2C-6F4E-80D1-55D38EB198C5}"/>
              </a:ext>
            </a:extLst>
          </p:cNvPr>
          <p:cNvSpPr/>
          <p:nvPr/>
        </p:nvSpPr>
        <p:spPr>
          <a:xfrm>
            <a:off x="2246335" y="3512742"/>
            <a:ext cx="3849665" cy="3167143"/>
          </a:xfrm>
          <a:custGeom>
            <a:avLst/>
            <a:gdLst>
              <a:gd name="connsiteX0" fmla="*/ 0 w 3849665"/>
              <a:gd name="connsiteY0" fmla="*/ 1583572 h 3167143"/>
              <a:gd name="connsiteX1" fmla="*/ 1924833 w 3849665"/>
              <a:gd name="connsiteY1" fmla="*/ 0 h 3167143"/>
              <a:gd name="connsiteX2" fmla="*/ 3849666 w 3849665"/>
              <a:gd name="connsiteY2" fmla="*/ 1583572 h 3167143"/>
              <a:gd name="connsiteX3" fmla="*/ 1924833 w 3849665"/>
              <a:gd name="connsiteY3" fmla="*/ 3167144 h 3167143"/>
              <a:gd name="connsiteX4" fmla="*/ 0 w 3849665"/>
              <a:gd name="connsiteY4" fmla="*/ 1583572 h 31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665" h="3167143" extrusionOk="0">
                <a:moveTo>
                  <a:pt x="0" y="1583572"/>
                </a:moveTo>
                <a:cubicBezTo>
                  <a:pt x="-40868" y="710737"/>
                  <a:pt x="923804" y="60983"/>
                  <a:pt x="1924833" y="0"/>
                </a:cubicBezTo>
                <a:cubicBezTo>
                  <a:pt x="3043352" y="113832"/>
                  <a:pt x="3851075" y="751985"/>
                  <a:pt x="3849666" y="1583572"/>
                </a:cubicBezTo>
                <a:cubicBezTo>
                  <a:pt x="3759599" y="2322271"/>
                  <a:pt x="3094250" y="3295743"/>
                  <a:pt x="1924833" y="3167144"/>
                </a:cubicBezTo>
                <a:cubicBezTo>
                  <a:pt x="874736" y="3118941"/>
                  <a:pt x="77412" y="2602485"/>
                  <a:pt x="0" y="1583572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9C492A2-61DB-2546-A7D3-112E39655EB4}"/>
              </a:ext>
            </a:extLst>
          </p:cNvPr>
          <p:cNvSpPr/>
          <p:nvPr/>
        </p:nvSpPr>
        <p:spPr>
          <a:xfrm>
            <a:off x="5806195" y="3536308"/>
            <a:ext cx="3664896" cy="3120011"/>
          </a:xfrm>
          <a:custGeom>
            <a:avLst/>
            <a:gdLst>
              <a:gd name="connsiteX0" fmla="*/ 0 w 3664896"/>
              <a:gd name="connsiteY0" fmla="*/ 1560006 h 3120011"/>
              <a:gd name="connsiteX1" fmla="*/ 1832448 w 3664896"/>
              <a:gd name="connsiteY1" fmla="*/ 0 h 3120011"/>
              <a:gd name="connsiteX2" fmla="*/ 3664896 w 3664896"/>
              <a:gd name="connsiteY2" fmla="*/ 1560006 h 3120011"/>
              <a:gd name="connsiteX3" fmla="*/ 1832448 w 3664896"/>
              <a:gd name="connsiteY3" fmla="*/ 3120012 h 3120011"/>
              <a:gd name="connsiteX4" fmla="*/ 0 w 3664896"/>
              <a:gd name="connsiteY4" fmla="*/ 1560006 h 31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896" h="3120011" extrusionOk="0">
                <a:moveTo>
                  <a:pt x="0" y="1560006"/>
                </a:moveTo>
                <a:cubicBezTo>
                  <a:pt x="-52912" y="665801"/>
                  <a:pt x="674198" y="54878"/>
                  <a:pt x="1832448" y="0"/>
                </a:cubicBezTo>
                <a:cubicBezTo>
                  <a:pt x="2957529" y="23799"/>
                  <a:pt x="3593332" y="700714"/>
                  <a:pt x="3664896" y="1560006"/>
                </a:cubicBezTo>
                <a:cubicBezTo>
                  <a:pt x="3552085" y="2531740"/>
                  <a:pt x="2825381" y="3225585"/>
                  <a:pt x="1832448" y="3120012"/>
                </a:cubicBezTo>
                <a:cubicBezTo>
                  <a:pt x="730496" y="3070815"/>
                  <a:pt x="92317" y="2465684"/>
                  <a:pt x="0" y="1560006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A9A8057-18D0-FF4E-BC39-A055F5CB0AFE}"/>
              </a:ext>
            </a:extLst>
          </p:cNvPr>
          <p:cNvSpPr txBox="1"/>
          <p:nvPr/>
        </p:nvSpPr>
        <p:spPr>
          <a:xfrm>
            <a:off x="4646522" y="2649366"/>
            <a:ext cx="326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禁止歧視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23178A5-BC5E-8A4A-BE6D-D628630F93F4}"/>
              </a:ext>
            </a:extLst>
          </p:cNvPr>
          <p:cNvSpPr txBox="1"/>
          <p:nvPr/>
        </p:nvSpPr>
        <p:spPr>
          <a:xfrm>
            <a:off x="2822335" y="5096313"/>
            <a:ext cx="326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實質平等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3CB64EB-9D2F-F34B-A7F5-72D02210A5F3}"/>
              </a:ext>
            </a:extLst>
          </p:cNvPr>
          <p:cNvSpPr txBox="1"/>
          <p:nvPr/>
        </p:nvSpPr>
        <p:spPr>
          <a:xfrm>
            <a:off x="6382195" y="5088795"/>
            <a:ext cx="326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國家義務</a:t>
            </a:r>
          </a:p>
        </p:txBody>
      </p:sp>
      <p:pic>
        <p:nvPicPr>
          <p:cNvPr id="22" name="圖形 21" descr="照護 以實心填滿">
            <a:extLst>
              <a:ext uri="{FF2B5EF4-FFF2-40B4-BE49-F238E27FC236}">
                <a16:creationId xmlns:a16="http://schemas.microsoft.com/office/drawing/2014/main" id="{1E9C7A78-4265-8A4E-8809-E257D9937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93898" y="1734965"/>
            <a:ext cx="914400" cy="914400"/>
          </a:xfrm>
          <a:prstGeom prst="rect">
            <a:avLst/>
          </a:prstGeom>
        </p:spPr>
      </p:pic>
      <p:pic>
        <p:nvPicPr>
          <p:cNvPr id="24" name="圖形 23" descr="握緊拳頭 以實心填滿">
            <a:extLst>
              <a:ext uri="{FF2B5EF4-FFF2-40B4-BE49-F238E27FC236}">
                <a16:creationId xmlns:a16="http://schemas.microsoft.com/office/drawing/2014/main" id="{B868709D-7831-894E-A2FB-5BD64DE89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35880" y="4002705"/>
            <a:ext cx="1226801" cy="1226801"/>
          </a:xfrm>
          <a:prstGeom prst="rect">
            <a:avLst/>
          </a:prstGeom>
        </p:spPr>
      </p:pic>
      <p:pic>
        <p:nvPicPr>
          <p:cNvPr id="26" name="圖形 25" descr="正義天平 以實心填滿">
            <a:extLst>
              <a:ext uri="{FF2B5EF4-FFF2-40B4-BE49-F238E27FC236}">
                <a16:creationId xmlns:a16="http://schemas.microsoft.com/office/drawing/2014/main" id="{1D243C82-7CAF-F74E-9B01-19A6475B4B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72678" y="4035694"/>
            <a:ext cx="1073799" cy="107379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945665" y="6581006"/>
            <a:ext cx="2410850" cy="274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16</a:t>
            </a:fld>
            <a:endParaRPr kumimoji="1" lang="zh-TW" altLang="en-US" sz="1800" dirty="0"/>
          </a:p>
        </p:txBody>
      </p:sp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B36EE70C-0AC7-4147-9144-0C81615F6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2"/>
    </mc:Choice>
    <mc:Fallback xmlns="">
      <p:transition spd="slow" advTm="12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8ACD3F-F582-9B4C-A832-7F49F11B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096" y="929096"/>
            <a:ext cx="10515600" cy="132556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</a:t>
            </a:r>
            <a:r>
              <a:rPr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禁止歧視原則 </a:t>
            </a:r>
            <a:b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zh-TW" altLang="en-US" sz="4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1A8480-3541-D245-B10B-56E163F4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004" y="1915318"/>
            <a:ext cx="814640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►禁止有意及無意的歧視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►禁止法律上及實際上之歧視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►禁止政府行為之歧視和私人行為</a:t>
            </a:r>
            <a:r>
              <a:rPr lang="en-US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非政府組織、 機構、個人、企業等</a:t>
            </a:r>
            <a:r>
              <a:rPr lang="en-US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之歧視 </a:t>
            </a:r>
          </a:p>
          <a:p>
            <a:pPr>
              <a:lnSpc>
                <a:spcPct val="150000"/>
              </a:lnSpc>
            </a:pPr>
            <a:endParaRPr kumimoji="1" lang="zh-TW" altLang="en-US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1" name="圖形 10" descr="照護 以實心填滿">
            <a:extLst>
              <a:ext uri="{FF2B5EF4-FFF2-40B4-BE49-F238E27FC236}">
                <a16:creationId xmlns:a16="http://schemas.microsoft.com/office/drawing/2014/main" id="{D453B136-8D72-7A46-93D0-D4C8C9382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3795" y="575727"/>
            <a:ext cx="975477" cy="97547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F0DF0A0-7759-6444-BCB1-BB021E69560C}"/>
              </a:ext>
            </a:extLst>
          </p:cNvPr>
          <p:cNvSpPr/>
          <p:nvPr/>
        </p:nvSpPr>
        <p:spPr>
          <a:xfrm>
            <a:off x="7160272" y="5907465"/>
            <a:ext cx="507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引用出處：行政院性別平等處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(2016)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「消除對婦女一切形式歧視 公約」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CEDAW)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教育訓練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參考版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  <a:endParaRPr lang="zh-TW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17</a:t>
            </a:fld>
            <a:endParaRPr kumimoji="1" lang="zh-TW" altLang="en-US" sz="1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B5480E-BB28-5248-8BCB-70BE083A342F}"/>
              </a:ext>
            </a:extLst>
          </p:cNvPr>
          <p:cNvSpPr/>
          <p:nvPr/>
        </p:nvSpPr>
        <p:spPr>
          <a:xfrm>
            <a:off x="9945665" y="6581006"/>
            <a:ext cx="2410850" cy="274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9" name="音訊 8">
            <a:hlinkClick r:id="" action="ppaction://media"/>
            <a:extLst>
              <a:ext uri="{FF2B5EF4-FFF2-40B4-BE49-F238E27FC236}">
                <a16:creationId xmlns:a16="http://schemas.microsoft.com/office/drawing/2014/main" id="{696CEBE7-CD11-314C-A1DD-C3FF26C32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4"/>
    </mc:Choice>
    <mc:Fallback xmlns="">
      <p:transition spd="slow" advTm="22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1A8480-3541-D245-B10B-56E163F4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472" y="2154445"/>
            <a:ext cx="814640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►男女平等易流於形式平等或保護主義平等，應加以辨識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►必要時需運用矯正式平等以達成實質平等 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zh-TW" altLang="en-US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5B9EAD-BC2F-0140-A8EF-2994CD83382F}"/>
              </a:ext>
            </a:extLst>
          </p:cNvPr>
          <p:cNvSpPr/>
          <p:nvPr/>
        </p:nvSpPr>
        <p:spPr>
          <a:xfrm>
            <a:off x="2490472" y="1047952"/>
            <a:ext cx="7464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</a:t>
            </a:r>
            <a:r>
              <a:rPr lang="en-US" altLang="zh-TW" sz="4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4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實質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平等 </a:t>
            </a:r>
          </a:p>
        </p:txBody>
      </p:sp>
      <p:pic>
        <p:nvPicPr>
          <p:cNvPr id="13" name="圖形 12" descr="正義天平 以實心填滿">
            <a:extLst>
              <a:ext uri="{FF2B5EF4-FFF2-40B4-BE49-F238E27FC236}">
                <a16:creationId xmlns:a16="http://schemas.microsoft.com/office/drawing/2014/main" id="{A34D0576-5BA7-B945-B977-6DAA4BA78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55370" y="805150"/>
            <a:ext cx="1073799" cy="107379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AE0993B-2063-D34B-9397-42BF9953D6D7}"/>
              </a:ext>
            </a:extLst>
          </p:cNvPr>
          <p:cNvSpPr/>
          <p:nvPr/>
        </p:nvSpPr>
        <p:spPr>
          <a:xfrm>
            <a:off x="7199830" y="5890080"/>
            <a:ext cx="507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引用出處：行政院性別平等處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(2016)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「消除對婦女一切形式歧視 公約」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CEDAW)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教育訓練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參考版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  <a:endParaRPr lang="zh-TW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55370" y="6632620"/>
            <a:ext cx="2401146" cy="199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18</a:t>
            </a:fld>
            <a:endParaRPr kumimoji="1" lang="zh-TW" altLang="en-US" sz="1800" dirty="0"/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15F2E587-0CF1-DB4A-8A07-70DBA7A70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3"/>
    </mc:Choice>
    <mc:Fallback xmlns="">
      <p:transition spd="slow" advTm="23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1A8480-3541-D245-B10B-56E163F4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437" y="1915318"/>
            <a:ext cx="871393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►尊重：法規或政策必須不歧視</a:t>
            </a:r>
            <a:endParaRPr lang="en-US" altLang="zh-TW" sz="3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►保護：法律須防止違法行為，進行救濟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►實現：創造有利環境，實現婦女權利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►促進：宣傳和提倡</a:t>
            </a:r>
            <a: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原則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zh-TW" altLang="en-US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5B9EAD-BC2F-0140-A8EF-2994CD83382F}"/>
              </a:ext>
            </a:extLst>
          </p:cNvPr>
          <p:cNvSpPr/>
          <p:nvPr/>
        </p:nvSpPr>
        <p:spPr>
          <a:xfrm>
            <a:off x="2376437" y="930092"/>
            <a:ext cx="7063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</a:t>
            </a:r>
            <a:r>
              <a:rPr lang="en-US" altLang="zh-TW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國家義務</a:t>
            </a:r>
          </a:p>
        </p:txBody>
      </p:sp>
      <p:pic>
        <p:nvPicPr>
          <p:cNvPr id="11" name="圖形 10" descr="握緊拳頭 以實心填滿">
            <a:extLst>
              <a:ext uri="{FF2B5EF4-FFF2-40B4-BE49-F238E27FC236}">
                <a16:creationId xmlns:a16="http://schemas.microsoft.com/office/drawing/2014/main" id="{2A79DCA4-9DC9-6444-A6AF-E92FC4BE4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54481" y="539737"/>
            <a:ext cx="1226801" cy="122680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272669-58B4-F541-8603-BBDEEB575EB6}"/>
              </a:ext>
            </a:extLst>
          </p:cNvPr>
          <p:cNvSpPr/>
          <p:nvPr/>
        </p:nvSpPr>
        <p:spPr>
          <a:xfrm>
            <a:off x="7117572" y="5890620"/>
            <a:ext cx="507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引用出處：行政院性別平等處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(2016)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「消除對婦女一切形式歧視 公約」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CEDAW)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教育訓練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參考版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  <a:endParaRPr lang="zh-TW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13316" y="6684134"/>
            <a:ext cx="2743199" cy="148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19</a:t>
            </a:fld>
            <a:endParaRPr kumimoji="1" lang="zh-TW" altLang="en-US" sz="1800" dirty="0"/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E7EA716B-FD6D-8543-AA08-52172BE77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0"/>
    </mc:Choice>
    <mc:Fallback xmlns="">
      <p:transition spd="slow" advTm="31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8A0C77B-242F-524B-A410-08EE3986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78" y="1266742"/>
            <a:ext cx="3844361" cy="40606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zh-TW" altLang="en-US" sz="40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早期深澳線在日治時期是一條輕便鐵路，俗稱「五分仔車」，用於載運糖、鹽及煤至港口轉運出海，曾為最美海岸支線。</a:t>
            </a:r>
            <a:endParaRPr kumimoji="1" lang="en-US" altLang="zh-TW" sz="40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圖片 6" descr="一張含有 火車, 樹, 跑道, 山 的圖片&#10;&#10;自動產生的描述">
            <a:extLst>
              <a:ext uri="{FF2B5EF4-FFF2-40B4-BE49-F238E27FC236}">
                <a16:creationId xmlns:a16="http://schemas.microsoft.com/office/drawing/2014/main" id="{E7FDB1B5-E2EA-4F4A-B9DB-706ADDBD43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67" r="15569" b="2"/>
          <a:stretch/>
        </p:blipFill>
        <p:spPr>
          <a:xfrm>
            <a:off x="1462404" y="1266742"/>
            <a:ext cx="5272944" cy="43069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90976" y="6632620"/>
            <a:ext cx="2456620" cy="233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</a:t>
            </a:fld>
            <a:endParaRPr kumimoji="1" lang="zh-TW" altLang="en-US" sz="1800" dirty="0"/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C29BCA9B-7F03-E542-B27F-18EEC1B76C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2"/>
    </mc:Choice>
    <mc:Fallback xmlns="">
      <p:transition spd="slow" advTm="18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E498A75-67BE-1642-AC7D-361B30E0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623" y="1452264"/>
            <a:ext cx="8923362" cy="1554480"/>
          </a:xfrm>
        </p:spPr>
        <p:txBody>
          <a:bodyPr anchor="ctr">
            <a:noAutofit/>
          </a:bodyPr>
          <a:lstStyle/>
          <a:p>
            <a:pPr algn="ctr"/>
            <a:r>
              <a:rPr kumimoji="1"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深澳鐵道自行車之</a:t>
            </a:r>
            <a: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1"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性別友善措施</a:t>
            </a:r>
            <a: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dirty="0"/>
              <a:t/>
            </a:r>
            <a:br>
              <a:rPr lang="zh-TW" altLang="en-US" sz="5400" dirty="0"/>
            </a:br>
            <a:endParaRPr kumimoji="1" lang="zh-TW" altLang="en-US" sz="5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形 6" descr="右引號 以實心填滿">
            <a:extLst>
              <a:ext uri="{FF2B5EF4-FFF2-40B4-BE49-F238E27FC236}">
                <a16:creationId xmlns:a16="http://schemas.microsoft.com/office/drawing/2014/main" id="{4F3E5F16-7E5D-DC46-9B0A-B468AE98B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97877" y="241903"/>
            <a:ext cx="914400" cy="914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929612" y="6616096"/>
            <a:ext cx="2426904" cy="2164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6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20</a:t>
            </a:fld>
            <a:endParaRPr kumimoji="1" lang="zh-TW" altLang="en-US" sz="1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B74B80-FF52-E84E-A30C-21BB31AE94EA}"/>
              </a:ext>
            </a:extLst>
          </p:cNvPr>
          <p:cNvSpPr/>
          <p:nvPr/>
        </p:nvSpPr>
        <p:spPr>
          <a:xfrm>
            <a:off x="1710046" y="2652519"/>
            <a:ext cx="9296229" cy="36996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依據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之相關條文為指引，將「性別平等」概念融入服務設施</a:t>
            </a:r>
            <a:r>
              <a:rPr lang="zh-TW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以保障婦女、多元性別、弱勢女性</a:t>
            </a:r>
            <a:r>
              <a:rPr lang="zh-TW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年長女性等族群之使用需求，目標為建構友善之空間，以落實消除對婦女一切形式歧視公約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CEDAW)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之精神。</a:t>
            </a:r>
            <a:endParaRPr kumimoji="1" lang="zh-TW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0" name="圖形 19" descr="聊天泡泡 以實心填滿">
            <a:extLst>
              <a:ext uri="{FF2B5EF4-FFF2-40B4-BE49-F238E27FC236}">
                <a16:creationId xmlns:a16="http://schemas.microsoft.com/office/drawing/2014/main" id="{3694F8FB-BC99-D749-B01E-769C6819A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2638" y="2625916"/>
            <a:ext cx="1174377" cy="1174377"/>
          </a:xfrm>
          <a:prstGeom prst="rect">
            <a:avLst/>
          </a:prstGeom>
        </p:spPr>
      </p:pic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30CE5A9B-557E-3947-8D5F-421F6013D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4"/>
    </mc:Choice>
    <mc:Fallback xmlns="">
      <p:transition spd="slow" advTm="33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形 6" descr="右引號 以實心填滿">
            <a:extLst>
              <a:ext uri="{FF2B5EF4-FFF2-40B4-BE49-F238E27FC236}">
                <a16:creationId xmlns:a16="http://schemas.microsoft.com/office/drawing/2014/main" id="{4F3E5F16-7E5D-DC46-9B0A-B468AE98B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97877" y="241903"/>
            <a:ext cx="914400" cy="914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994006" y="6549758"/>
            <a:ext cx="2362509" cy="2827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6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21</a:t>
            </a:fld>
            <a:endParaRPr kumimoji="1" lang="zh-TW" altLang="en-US" sz="18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D2C456A-59BD-0848-A265-EB3E3043E9C4}"/>
              </a:ext>
            </a:extLst>
          </p:cNvPr>
          <p:cNvSpPr/>
          <p:nvPr/>
        </p:nvSpPr>
        <p:spPr>
          <a:xfrm>
            <a:off x="3131169" y="2209192"/>
            <a:ext cx="591233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相關之 </a:t>
            </a:r>
            <a:r>
              <a:rPr lang="en" altLang="zh-TW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 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條文介紹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9CFB58B-BA3C-9A44-97F4-AB991D9C6D2E}"/>
              </a:ext>
            </a:extLst>
          </p:cNvPr>
          <p:cNvSpPr/>
          <p:nvPr/>
        </p:nvSpPr>
        <p:spPr>
          <a:xfrm>
            <a:off x="838200" y="4894380"/>
            <a:ext cx="10907484" cy="9742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ts val="358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 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條第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款規定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經濟和社會福利為保障婦女參與娛樂生活、運動和文化生活等各個方面的權利」。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30216B7-038C-4F4D-866E-2AEE1E771568}"/>
              </a:ext>
            </a:extLst>
          </p:cNvPr>
          <p:cNvSpPr/>
          <p:nvPr/>
        </p:nvSpPr>
        <p:spPr>
          <a:xfrm>
            <a:off x="838200" y="2897428"/>
            <a:ext cx="10913968" cy="97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58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 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條規定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「改變男女的社會和文化行為模式，以消除基 於性別而分尊卑觀念或基於男女任務定型所產生的偏見、習俗和一切其他做法」。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251CC5F-ADDB-FB45-BDEF-C4ED8EBB0137}"/>
              </a:ext>
            </a:extLst>
          </p:cNvPr>
          <p:cNvSpPr/>
          <p:nvPr/>
        </p:nvSpPr>
        <p:spPr>
          <a:xfrm>
            <a:off x="831717" y="3891131"/>
            <a:ext cx="11144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58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 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條第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款規定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「締約各國應保證為婦女提供有關懷孕、分娩和產後期間的適當服務，必要時予以免費，並保證在懷孕和哺乳期間得到充分營養」。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9CFB58B-BA3C-9A44-97F4-AB991D9C6D2E}"/>
              </a:ext>
            </a:extLst>
          </p:cNvPr>
          <p:cNvSpPr/>
          <p:nvPr/>
        </p:nvSpPr>
        <p:spPr>
          <a:xfrm>
            <a:off x="838200" y="5892884"/>
            <a:ext cx="1090748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ts val="358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其他一般性建議。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EE498A75-67BE-1642-AC7D-361B30E0D2F8}"/>
              </a:ext>
            </a:extLst>
          </p:cNvPr>
          <p:cNvSpPr txBox="1">
            <a:spLocks/>
          </p:cNvSpPr>
          <p:nvPr/>
        </p:nvSpPr>
        <p:spPr>
          <a:xfrm>
            <a:off x="1541623" y="1452264"/>
            <a:ext cx="8923362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深澳鐵道自行車之</a:t>
            </a:r>
            <a: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1"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性別友善措施</a:t>
            </a:r>
            <a: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kumimoji="1"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dirty="0"/>
              <a:t/>
            </a:r>
            <a:br>
              <a:rPr lang="zh-TW" altLang="en-US" sz="5400" dirty="0"/>
            </a:br>
            <a:endParaRPr kumimoji="1" lang="zh-TW" altLang="en-US" sz="5400" dirty="0"/>
          </a:p>
        </p:txBody>
      </p:sp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8BB9E2A3-CB09-734A-996F-96B6B9880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6"/>
    </mc:Choice>
    <mc:Fallback xmlns="">
      <p:transition spd="slow" advTm="16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9981128" y="6619740"/>
            <a:ext cx="2375388" cy="212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22</a:t>
            </a:fld>
            <a:endParaRPr kumimoji="1" lang="zh-TW" altLang="en-US" sz="18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694D7EB-28C4-A34C-AEEF-A3B9A699C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802" y="1752547"/>
            <a:ext cx="3488577" cy="332173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348DA83-E17A-7245-A41C-DFC2EFBC9719}"/>
              </a:ext>
            </a:extLst>
          </p:cNvPr>
          <p:cNvSpPr/>
          <p:nvPr/>
        </p:nvSpPr>
        <p:spPr>
          <a:xfrm>
            <a:off x="0" y="267791"/>
            <a:ext cx="3514381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規劃中</a:t>
            </a:r>
            <a:endParaRPr lang="zh-TW" altLang="en-US" sz="3200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C5EC3ADB-FBB3-BD47-B3E5-F77C2180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12" y="1089211"/>
            <a:ext cx="6557669" cy="1533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/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kumimoji="1" lang="zh-TW" altLang="en-US" sz="400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資源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</a:t>
            </a:r>
            <a:endParaRPr kumimoji="1"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EEC92D9-53EA-4945-921B-6609799080F5}"/>
              </a:ext>
            </a:extLst>
          </p:cNvPr>
          <p:cNvSpPr txBox="1"/>
          <p:nvPr/>
        </p:nvSpPr>
        <p:spPr>
          <a:xfrm>
            <a:off x="132353" y="2221968"/>
            <a:ext cx="5351312" cy="417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latinLnBrk="1">
              <a:lnSpc>
                <a:spcPts val="49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於車站服務台提供衛生棉等生理用品，體諒女性月經期間的不便。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71500" indent="-571500" latinLnBrk="1">
              <a:lnSpc>
                <a:spcPts val="498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款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保障婦女參與娛樂、運動和文化生活等權利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C88AF38C-A2C6-234F-9587-E83626044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8"/>
    </mc:Choice>
    <mc:Fallback xmlns="">
      <p:transition spd="slow" advTm="2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C905AF0-1FE7-5246-9782-6D195B4C2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60" b="1479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116AADFA-AF7B-7448-AFF1-283BE4247CA2}"/>
              </a:ext>
            </a:extLst>
          </p:cNvPr>
          <p:cNvSpPr txBox="1"/>
          <p:nvPr/>
        </p:nvSpPr>
        <p:spPr>
          <a:xfrm>
            <a:off x="87363" y="2307870"/>
            <a:ext cx="5603414" cy="254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9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車站服務區舉辦性平宣導活動，並利用電子設備播放性平相關資訊，營造友善城市。</a:t>
            </a:r>
            <a:endParaRPr kumimoji="1"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46805F3-8A7E-B244-B2C0-D1477D302E55}"/>
              </a:ext>
            </a:extLst>
          </p:cNvPr>
          <p:cNvSpPr txBox="1">
            <a:spLocks/>
          </p:cNvSpPr>
          <p:nvPr/>
        </p:nvSpPr>
        <p:spPr>
          <a:xfrm>
            <a:off x="496824" y="714686"/>
            <a:ext cx="5098798" cy="14096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600"/>
              </a:spcAft>
            </a:pP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二）性平意識宣導</a:t>
            </a:r>
            <a:endParaRPr kumimoji="1"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06886" y="6633928"/>
            <a:ext cx="2349630" cy="198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23</a:t>
            </a:fld>
            <a:endParaRPr kumimoji="1" lang="zh-TW" altLang="en-US" sz="1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C2E7E8-D5EE-0745-A6EA-C224D9056F3F}"/>
              </a:ext>
            </a:extLst>
          </p:cNvPr>
          <p:cNvSpPr/>
          <p:nvPr/>
        </p:nvSpPr>
        <p:spPr>
          <a:xfrm>
            <a:off x="0" y="267791"/>
            <a:ext cx="3432313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規劃中</a:t>
            </a:r>
            <a:endParaRPr lang="zh-TW" altLang="en-US" sz="3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6BDF009-CBE3-DB46-A644-43FE29E9D7F9}"/>
              </a:ext>
            </a:extLst>
          </p:cNvPr>
          <p:cNvSpPr/>
          <p:nvPr/>
        </p:nvSpPr>
        <p:spPr>
          <a:xfrm>
            <a:off x="-33263" y="5256766"/>
            <a:ext cx="5612286" cy="106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571500">
              <a:lnSpc>
                <a:spcPts val="4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及第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條，保障婦女免被歧視及享有人權和自由。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F28E1711-25C9-7B4A-AB41-3C115CCBC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4"/>
    </mc:Choice>
    <mc:Fallback xmlns="">
      <p:transition spd="slow" advTm="24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24</a:t>
            </a:fld>
            <a:endParaRPr kumimoji="1" lang="zh-TW" altLang="en-US" sz="1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C2E7E8-D5EE-0745-A6EA-C224D9056F3F}"/>
              </a:ext>
            </a:extLst>
          </p:cNvPr>
          <p:cNvSpPr/>
          <p:nvPr/>
        </p:nvSpPr>
        <p:spPr>
          <a:xfrm>
            <a:off x="0" y="267791"/>
            <a:ext cx="3432313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規劃中</a:t>
            </a:r>
            <a:endParaRPr lang="zh-TW" altLang="en-US" sz="3200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9D957A5B-920B-2141-AD83-45455AB8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56" y="1145921"/>
            <a:ext cx="468222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/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打造友善環境</a:t>
            </a:r>
            <a:endParaRPr kumimoji="1"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035D047-9EE1-5A44-87F8-729EEB425521}"/>
              </a:ext>
            </a:extLst>
          </p:cNvPr>
          <p:cNvSpPr txBox="1"/>
          <p:nvPr/>
        </p:nvSpPr>
        <p:spPr>
          <a:xfrm>
            <a:off x="159341" y="2331946"/>
            <a:ext cx="523743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9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公共空間張貼海報，減少女性受性騷擾之可能。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號一般性建議，消除一切對女性之性別暴力（含身心理）。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B7B2CA6-3D7F-2C44-A20C-6076D93B4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266"/>
          <a:stretch/>
        </p:blipFill>
        <p:spPr>
          <a:xfrm>
            <a:off x="6020290" y="973273"/>
            <a:ext cx="5186270" cy="5120495"/>
          </a:xfrm>
          <a:prstGeom prst="rect">
            <a:avLst/>
          </a:prstGeom>
        </p:spPr>
      </p:pic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8EC37BDF-CEDB-AF45-9045-5181EE412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3"/>
    </mc:Choice>
    <mc:Fallback xmlns="">
      <p:transition spd="slow" advTm="21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標題 15">
            <a:extLst>
              <a:ext uri="{FF2B5EF4-FFF2-40B4-BE49-F238E27FC236}">
                <a16:creationId xmlns:a16="http://schemas.microsoft.com/office/drawing/2014/main" id="{15D317B5-10DA-0947-9D26-6D97C5E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79" y="3371207"/>
            <a:ext cx="6662285" cy="11889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zh-TW" altLang="en-US" sz="32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提供不同性別之遊客安全、舒適、友善的如廁環境。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32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29380C-E45F-5A40-A628-278FDC0B87DC}"/>
              </a:ext>
            </a:extLst>
          </p:cNvPr>
          <p:cNvSpPr/>
          <p:nvPr/>
        </p:nvSpPr>
        <p:spPr>
          <a:xfrm>
            <a:off x="0" y="241286"/>
            <a:ext cx="364434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未來規劃</a:t>
            </a:r>
            <a:endParaRPr lang="zh-TW" altLang="en-US" sz="3200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0BD1DA35-7305-CD4C-8C90-99A6E9B0108C}"/>
              </a:ext>
            </a:extLst>
          </p:cNvPr>
          <p:cNvSpPr txBox="1">
            <a:spLocks/>
          </p:cNvSpPr>
          <p:nvPr/>
        </p:nvSpPr>
        <p:spPr>
          <a:xfrm>
            <a:off x="-794" y="1067347"/>
            <a:ext cx="849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一）環境友善廁所－設置目的 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4BC649-595C-4249-85A2-F3CB1AFE06FB}"/>
              </a:ext>
            </a:extLst>
          </p:cNvPr>
          <p:cNvSpPr/>
          <p:nvPr/>
        </p:nvSpPr>
        <p:spPr>
          <a:xfrm>
            <a:off x="256934" y="5178300"/>
            <a:ext cx="6082868" cy="106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投影片編號版面配置區 2">
            <a:extLst>
              <a:ext uri="{FF2B5EF4-FFF2-40B4-BE49-F238E27FC236}">
                <a16:creationId xmlns:a16="http://schemas.microsoft.com/office/drawing/2014/main" id="{5303AE1F-5F28-F64B-8127-BD3714603EF8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25</a:t>
            </a:fld>
            <a:endParaRPr kumimoji="1" lang="zh-TW" altLang="en-US" sz="1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8D51349-CC08-4947-A20E-D63CF3875404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5" name="矩形 4"/>
          <p:cNvSpPr/>
          <p:nvPr/>
        </p:nvSpPr>
        <p:spPr>
          <a:xfrm>
            <a:off x="93962" y="4133596"/>
            <a:ext cx="674401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latinLnBrk="1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款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保障婦女參與娛樂、運動和文化生活等權利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8" name="Picture 4" descr="1,188 幅洗手間標誌插畫檔、美工圖案、卡通及圖標- Getty Images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0" b="13280"/>
          <a:stretch/>
        </p:blipFill>
        <p:spPr bwMode="auto">
          <a:xfrm>
            <a:off x="7425533" y="2392910"/>
            <a:ext cx="3916678" cy="33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音訊 3">
            <a:hlinkClick r:id="" action="ppaction://media"/>
            <a:extLst>
              <a:ext uri="{FF2B5EF4-FFF2-40B4-BE49-F238E27FC236}">
                <a16:creationId xmlns:a16="http://schemas.microsoft.com/office/drawing/2014/main" id="{26626F3C-FBE6-C44F-BBFD-C5EA17DAF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6"/>
    </mc:Choice>
    <mc:Fallback xmlns="">
      <p:transition spd="slow" advTm="23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1E4B3D2-BD95-D84C-AF2B-148C81EF8856}"/>
              </a:ext>
            </a:extLst>
          </p:cNvPr>
          <p:cNvSpPr/>
          <p:nvPr/>
        </p:nvSpPr>
        <p:spPr>
          <a:xfrm>
            <a:off x="0" y="0"/>
            <a:ext cx="30394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6A38F5-7A82-1B4B-B10A-9C0BA0C6E647}"/>
              </a:ext>
            </a:extLst>
          </p:cNvPr>
          <p:cNvSpPr/>
          <p:nvPr/>
        </p:nvSpPr>
        <p:spPr>
          <a:xfrm rot="5400000">
            <a:off x="-3041024" y="3430610"/>
            <a:ext cx="64684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08521-ED6E-1542-A159-7AEC557AFAA7}"/>
              </a:ext>
            </a:extLst>
          </p:cNvPr>
          <p:cNvSpPr/>
          <p:nvPr/>
        </p:nvSpPr>
        <p:spPr>
          <a:xfrm>
            <a:off x="386366" y="6471634"/>
            <a:ext cx="12106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EC4A72-43F8-6C41-9EB6-BBDD683B2917}"/>
              </a:ext>
            </a:extLst>
          </p:cNvPr>
          <p:cNvSpPr/>
          <p:nvPr/>
        </p:nvSpPr>
        <p:spPr>
          <a:xfrm>
            <a:off x="11294772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F8AB6B-C052-9040-8FE4-B88FF1D078BC}"/>
              </a:ext>
            </a:extLst>
          </p:cNvPr>
          <p:cNvSpPr/>
          <p:nvPr/>
        </p:nvSpPr>
        <p:spPr>
          <a:xfrm>
            <a:off x="11653234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842CD0-11A3-7149-B403-3F4B4046D053}"/>
              </a:ext>
            </a:extLst>
          </p:cNvPr>
          <p:cNvSpPr/>
          <p:nvPr/>
        </p:nvSpPr>
        <p:spPr>
          <a:xfrm>
            <a:off x="12011696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98DB208-ED7C-BF4D-92D4-8665FCD48B5E}"/>
              </a:ext>
            </a:extLst>
          </p:cNvPr>
          <p:cNvSpPr/>
          <p:nvPr/>
        </p:nvSpPr>
        <p:spPr>
          <a:xfrm>
            <a:off x="386366" y="0"/>
            <a:ext cx="370530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未來規劃</a:t>
            </a:r>
            <a:endParaRPr lang="zh-TW" altLang="en-US" sz="3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9EC214-4CE7-D54A-83CF-0D0DEECAA5DD}"/>
              </a:ext>
            </a:extLst>
          </p:cNvPr>
          <p:cNvSpPr/>
          <p:nvPr/>
        </p:nvSpPr>
        <p:spPr>
          <a:xfrm>
            <a:off x="2015527" y="1819020"/>
            <a:ext cx="8634189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60"/>
              </a:lnSpc>
            </a:pP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要點1-空間安全性：</a:t>
            </a:r>
          </a:p>
          <a:p>
            <a:pPr lvl="0">
              <a:lnSpc>
                <a:spcPts val="406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架設監視器、緊急求救鈴等設備， 維護廁所之安全。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4B7025-F1CC-4E4B-B2A8-26A7DB09B610}"/>
              </a:ext>
            </a:extLst>
          </p:cNvPr>
          <p:cNvSpPr/>
          <p:nvPr/>
        </p:nvSpPr>
        <p:spPr>
          <a:xfrm>
            <a:off x="1976082" y="3544746"/>
            <a:ext cx="8557551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60"/>
              </a:lnSpc>
            </a:pP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要點2-友善性：</a:t>
            </a:r>
          </a:p>
          <a:p>
            <a:pPr lvl="0">
              <a:lnSpc>
                <a:spcPts val="406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女廁加裝扶手、男廁小便斗隔板加高，使不同性別有更好的如廁感受。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C892686-3CAE-E449-BFF4-0BCD39036287}"/>
              </a:ext>
            </a:extLst>
          </p:cNvPr>
          <p:cNvSpPr/>
          <p:nvPr/>
        </p:nvSpPr>
        <p:spPr>
          <a:xfrm>
            <a:off x="2015527" y="5246135"/>
            <a:ext cx="8770342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60"/>
              </a:lnSpc>
            </a:pP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</a:t>
            </a: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點3-舒適性:</a:t>
            </a:r>
          </a:p>
          <a:p>
            <a:pPr lvl="0">
              <a:lnSpc>
                <a:spcPts val="406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更加明亮、整潔、舒適的環境。 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" name="圖形 14" descr="核取方塊 (打勾) 以實心填滿">
            <a:extLst>
              <a:ext uri="{FF2B5EF4-FFF2-40B4-BE49-F238E27FC236}">
                <a16:creationId xmlns:a16="http://schemas.microsoft.com/office/drawing/2014/main" id="{5E3B4DDE-A1CF-E943-92B1-E6BCEE510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8090" y="1691625"/>
            <a:ext cx="914400" cy="914400"/>
          </a:xfrm>
          <a:prstGeom prst="rect">
            <a:avLst/>
          </a:prstGeom>
        </p:spPr>
      </p:pic>
      <p:pic>
        <p:nvPicPr>
          <p:cNvPr id="16" name="圖形 15" descr="核取方塊 (打勾) 以實心填滿">
            <a:extLst>
              <a:ext uri="{FF2B5EF4-FFF2-40B4-BE49-F238E27FC236}">
                <a16:creationId xmlns:a16="http://schemas.microsoft.com/office/drawing/2014/main" id="{FC0BC47A-4759-1B40-A749-750B7AAB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86496" y="3448775"/>
            <a:ext cx="914400" cy="914400"/>
          </a:xfrm>
          <a:prstGeom prst="rect">
            <a:avLst/>
          </a:prstGeom>
        </p:spPr>
      </p:pic>
      <p:pic>
        <p:nvPicPr>
          <p:cNvPr id="18" name="圖形 17" descr="核取方塊 (打勾) 以實心填滿">
            <a:extLst>
              <a:ext uri="{FF2B5EF4-FFF2-40B4-BE49-F238E27FC236}">
                <a16:creationId xmlns:a16="http://schemas.microsoft.com/office/drawing/2014/main" id="{BED03327-A78E-0946-9E75-2C6D01ED6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9961" y="5134633"/>
            <a:ext cx="914400" cy="914400"/>
          </a:xfrm>
          <a:prstGeom prst="rect">
            <a:avLst/>
          </a:prstGeom>
        </p:spPr>
      </p:pic>
      <p:pic>
        <p:nvPicPr>
          <p:cNvPr id="24" name="圖形 23" descr="男人與女人 以實心填滿">
            <a:extLst>
              <a:ext uri="{FF2B5EF4-FFF2-40B4-BE49-F238E27FC236}">
                <a16:creationId xmlns:a16="http://schemas.microsoft.com/office/drawing/2014/main" id="{5EB7C718-B82F-0B48-A6C8-2DFFD26E2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85033" y="280754"/>
            <a:ext cx="1868071" cy="1868071"/>
          </a:xfrm>
          <a:prstGeom prst="rect">
            <a:avLst/>
          </a:prstGeom>
        </p:spPr>
      </p:pic>
      <p:sp>
        <p:nvSpPr>
          <p:cNvPr id="25" name="標題 1">
            <a:extLst>
              <a:ext uri="{FF2B5EF4-FFF2-40B4-BE49-F238E27FC236}">
                <a16:creationId xmlns:a16="http://schemas.microsoft.com/office/drawing/2014/main" id="{4344EED9-2E9D-264C-8F1F-F82A26FD4055}"/>
              </a:ext>
            </a:extLst>
          </p:cNvPr>
          <p:cNvSpPr txBox="1">
            <a:spLocks/>
          </p:cNvSpPr>
          <p:nvPr/>
        </p:nvSpPr>
        <p:spPr>
          <a:xfrm>
            <a:off x="1218090" y="934783"/>
            <a:ext cx="849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一）環境友善廁所－設置要點 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投影片編號版面配置區 2">
            <a:extLst>
              <a:ext uri="{FF2B5EF4-FFF2-40B4-BE49-F238E27FC236}">
                <a16:creationId xmlns:a16="http://schemas.microsoft.com/office/drawing/2014/main" id="{6A499BD9-BD03-E647-8AE1-61D19FE036E4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26</a:t>
            </a:fld>
            <a:endParaRPr kumimoji="1" lang="zh-TW" altLang="en-US" sz="18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D6FD85D-AF40-AA43-8B5E-F793619AA8E7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14" name="音訊 13">
            <a:hlinkClick r:id="" action="ppaction://media"/>
            <a:extLst>
              <a:ext uri="{FF2B5EF4-FFF2-40B4-BE49-F238E27FC236}">
                <a16:creationId xmlns:a16="http://schemas.microsoft.com/office/drawing/2014/main" id="{C5C8788B-1117-4D4F-A24A-FFB88D958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1"/>
    </mc:Choice>
    <mc:Fallback xmlns="">
      <p:transition spd="slow" advTm="32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66D313-3DC2-1245-B31D-61361105B749}"/>
              </a:ext>
            </a:extLst>
          </p:cNvPr>
          <p:cNvSpPr/>
          <p:nvPr/>
        </p:nvSpPr>
        <p:spPr>
          <a:xfrm>
            <a:off x="109998" y="3362011"/>
            <a:ext cx="6082868" cy="106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5715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使跨性別之親子皆可使用。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標題 15">
            <a:extLst>
              <a:ext uri="{FF2B5EF4-FFF2-40B4-BE49-F238E27FC236}">
                <a16:creationId xmlns:a16="http://schemas.microsoft.com/office/drawing/2014/main" id="{15D317B5-10DA-0947-9D26-6D97C5E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81" y="2282986"/>
            <a:ext cx="6410859" cy="11889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32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讓親子出遊更加方便，營造友善幼童之環境</a:t>
            </a:r>
            <a:endParaRPr lang="en-US" altLang="zh-TW" sz="32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29380C-E45F-5A40-A628-278FDC0B87DC}"/>
              </a:ext>
            </a:extLst>
          </p:cNvPr>
          <p:cNvSpPr/>
          <p:nvPr/>
        </p:nvSpPr>
        <p:spPr>
          <a:xfrm>
            <a:off x="0" y="241286"/>
            <a:ext cx="364434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未來規劃</a:t>
            </a:r>
            <a:endParaRPr lang="zh-TW" altLang="en-US" sz="3200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0BD1DA35-7305-CD4C-8C90-99A6E9B0108C}"/>
              </a:ext>
            </a:extLst>
          </p:cNvPr>
          <p:cNvSpPr txBox="1">
            <a:spLocks/>
          </p:cNvSpPr>
          <p:nvPr/>
        </p:nvSpPr>
        <p:spPr>
          <a:xfrm>
            <a:off x="-794" y="1067347"/>
            <a:ext cx="849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二）親子友善廁所－設置目的 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圖片 11" descr="一張含有 文字, 美工圖案 的圖片&#10;&#10;自動產生的描述">
            <a:extLst>
              <a:ext uri="{FF2B5EF4-FFF2-40B4-BE49-F238E27FC236}">
                <a16:creationId xmlns:a16="http://schemas.microsoft.com/office/drawing/2014/main" id="{33B7B80A-546E-4B47-8553-0F32D1866C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6578" y="2780853"/>
            <a:ext cx="4545495" cy="247398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64AFD6B-79EB-1148-9A0D-D37CF5E4566F}"/>
              </a:ext>
            </a:extLst>
          </p:cNvPr>
          <p:cNvSpPr/>
          <p:nvPr/>
        </p:nvSpPr>
        <p:spPr>
          <a:xfrm>
            <a:off x="109998" y="4740290"/>
            <a:ext cx="6458897" cy="106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571500">
              <a:lnSpc>
                <a:spcPts val="4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消除因性別而分尊卑觀念或男女任務所產生的偏見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投影片編號版面配置區 2">
            <a:extLst>
              <a:ext uri="{FF2B5EF4-FFF2-40B4-BE49-F238E27FC236}">
                <a16:creationId xmlns:a16="http://schemas.microsoft.com/office/drawing/2014/main" id="{9A584D70-7EA5-8148-B0B2-44A2E7D58686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27</a:t>
            </a:fld>
            <a:endParaRPr kumimoji="1" lang="zh-TW" altLang="en-US" sz="1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8B145A-2DFA-9A46-BC94-3BCD6F9EF856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1EFF153B-CFFD-5842-B28E-D260232F1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8"/>
    </mc:Choice>
    <mc:Fallback xmlns="">
      <p:transition spd="slow" advTm="26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1E4B3D2-BD95-D84C-AF2B-148C81EF8856}"/>
              </a:ext>
            </a:extLst>
          </p:cNvPr>
          <p:cNvSpPr/>
          <p:nvPr/>
        </p:nvSpPr>
        <p:spPr>
          <a:xfrm>
            <a:off x="0" y="0"/>
            <a:ext cx="30394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6A38F5-7A82-1B4B-B10A-9C0BA0C6E647}"/>
              </a:ext>
            </a:extLst>
          </p:cNvPr>
          <p:cNvSpPr/>
          <p:nvPr/>
        </p:nvSpPr>
        <p:spPr>
          <a:xfrm rot="5400000">
            <a:off x="-3041024" y="3430610"/>
            <a:ext cx="64684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08521-ED6E-1542-A159-7AEC557AFAA7}"/>
              </a:ext>
            </a:extLst>
          </p:cNvPr>
          <p:cNvSpPr/>
          <p:nvPr/>
        </p:nvSpPr>
        <p:spPr>
          <a:xfrm>
            <a:off x="386366" y="6471634"/>
            <a:ext cx="12106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EC4A72-43F8-6C41-9EB6-BBDD683B2917}"/>
              </a:ext>
            </a:extLst>
          </p:cNvPr>
          <p:cNvSpPr/>
          <p:nvPr/>
        </p:nvSpPr>
        <p:spPr>
          <a:xfrm>
            <a:off x="11294772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F8AB6B-C052-9040-8FE4-B88FF1D078BC}"/>
              </a:ext>
            </a:extLst>
          </p:cNvPr>
          <p:cNvSpPr/>
          <p:nvPr/>
        </p:nvSpPr>
        <p:spPr>
          <a:xfrm>
            <a:off x="11653234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842CD0-11A3-7149-B403-3F4B4046D053}"/>
              </a:ext>
            </a:extLst>
          </p:cNvPr>
          <p:cNvSpPr/>
          <p:nvPr/>
        </p:nvSpPr>
        <p:spPr>
          <a:xfrm>
            <a:off x="12011696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98DB208-ED7C-BF4D-92D4-8665FCD48B5E}"/>
              </a:ext>
            </a:extLst>
          </p:cNvPr>
          <p:cNvSpPr/>
          <p:nvPr/>
        </p:nvSpPr>
        <p:spPr>
          <a:xfrm>
            <a:off x="386366" y="0"/>
            <a:ext cx="370530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未來規劃</a:t>
            </a:r>
            <a:endParaRPr lang="zh-TW" altLang="en-US" sz="3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9EC214-4CE7-D54A-83CF-0D0DEECAA5DD}"/>
              </a:ext>
            </a:extLst>
          </p:cNvPr>
          <p:cNvSpPr/>
          <p:nvPr/>
        </p:nvSpPr>
        <p:spPr>
          <a:xfrm>
            <a:off x="2014847" y="2140859"/>
            <a:ext cx="863418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ts val="326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要點1:依據公共場所親子廁所盥洗室設置辦法。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4B7025-F1CC-4E4B-B2A8-26A7DB09B610}"/>
              </a:ext>
            </a:extLst>
          </p:cNvPr>
          <p:cNvSpPr/>
          <p:nvPr/>
        </p:nvSpPr>
        <p:spPr>
          <a:xfrm>
            <a:off x="1976082" y="2978547"/>
            <a:ext cx="8557551" cy="111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60"/>
              </a:lnSpc>
            </a:pP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要點2-:</a:t>
            </a:r>
            <a:r>
              <a:rPr lang="en-US" altLang="zh-TW" sz="3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避免將</a:t>
            </a:r>
            <a:r>
              <a:rPr lang="zh-TW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親子廁所設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置</a:t>
            </a:r>
            <a:r>
              <a:rPr lang="zh-TW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於女廁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，且標誌須明顯及符合法規。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C892686-3CAE-E449-BFF4-0BCD39036287}"/>
              </a:ext>
            </a:extLst>
          </p:cNvPr>
          <p:cNvSpPr/>
          <p:nvPr/>
        </p:nvSpPr>
        <p:spPr>
          <a:xfrm>
            <a:off x="1974211" y="4175917"/>
            <a:ext cx="8770342" cy="111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60"/>
              </a:lnSpc>
            </a:pP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要點3:提供足夠空間及所需設備(</a:t>
            </a:r>
            <a:r>
              <a:rPr kumimoji="1" lang="en-US" altLang="zh-TW" sz="3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尿布台，兒童小便斗，無障礙空間等</a:t>
            </a: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" name="圖形 14" descr="核取方塊 (打勾) 以實心填滿">
            <a:extLst>
              <a:ext uri="{FF2B5EF4-FFF2-40B4-BE49-F238E27FC236}">
                <a16:creationId xmlns:a16="http://schemas.microsoft.com/office/drawing/2014/main" id="{5E3B4DDE-A1CF-E943-92B1-E6BCEE510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8090" y="1949468"/>
            <a:ext cx="914400" cy="914400"/>
          </a:xfrm>
          <a:prstGeom prst="rect">
            <a:avLst/>
          </a:prstGeom>
        </p:spPr>
      </p:pic>
      <p:pic>
        <p:nvPicPr>
          <p:cNvPr id="16" name="圖形 15" descr="核取方塊 (打勾) 以實心填滿">
            <a:extLst>
              <a:ext uri="{FF2B5EF4-FFF2-40B4-BE49-F238E27FC236}">
                <a16:creationId xmlns:a16="http://schemas.microsoft.com/office/drawing/2014/main" id="{FC0BC47A-4759-1B40-A749-750B7AAB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86496" y="2882576"/>
            <a:ext cx="914400" cy="914400"/>
          </a:xfrm>
          <a:prstGeom prst="rect">
            <a:avLst/>
          </a:prstGeom>
        </p:spPr>
      </p:pic>
      <p:pic>
        <p:nvPicPr>
          <p:cNvPr id="18" name="圖形 17" descr="核取方塊 (打勾) 以實心填滿">
            <a:extLst>
              <a:ext uri="{FF2B5EF4-FFF2-40B4-BE49-F238E27FC236}">
                <a16:creationId xmlns:a16="http://schemas.microsoft.com/office/drawing/2014/main" id="{BED03327-A78E-0946-9E75-2C6D01ED6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8090" y="4069944"/>
            <a:ext cx="914400" cy="914400"/>
          </a:xfrm>
          <a:prstGeom prst="rect">
            <a:avLst/>
          </a:prstGeom>
        </p:spPr>
      </p:pic>
      <p:sp>
        <p:nvSpPr>
          <p:cNvPr id="25" name="標題 1">
            <a:extLst>
              <a:ext uri="{FF2B5EF4-FFF2-40B4-BE49-F238E27FC236}">
                <a16:creationId xmlns:a16="http://schemas.microsoft.com/office/drawing/2014/main" id="{4344EED9-2E9D-264C-8F1F-F82A26FD4055}"/>
              </a:ext>
            </a:extLst>
          </p:cNvPr>
          <p:cNvSpPr txBox="1">
            <a:spLocks/>
          </p:cNvSpPr>
          <p:nvPr/>
        </p:nvSpPr>
        <p:spPr>
          <a:xfrm>
            <a:off x="1218090" y="934783"/>
            <a:ext cx="849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二）親子友善廁所－設置要點 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9" name="圖形 18" descr="核取方塊 (打勾) 以實心填滿">
            <a:extLst>
              <a:ext uri="{FF2B5EF4-FFF2-40B4-BE49-F238E27FC236}">
                <a16:creationId xmlns:a16="http://schemas.microsoft.com/office/drawing/2014/main" id="{4783DE53-7BC2-EE47-B94C-3B54D1E2A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86496" y="5316508"/>
            <a:ext cx="914400" cy="9144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DBE99B6-B83E-9445-86BE-B2941D0724ED}"/>
              </a:ext>
            </a:extLst>
          </p:cNvPr>
          <p:cNvSpPr/>
          <p:nvPr/>
        </p:nvSpPr>
        <p:spPr>
          <a:xfrm>
            <a:off x="1974211" y="5450752"/>
            <a:ext cx="5859296" cy="585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ts val="414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要點4:避免與無</a:t>
            </a:r>
            <a:r>
              <a:rPr lang="zh-TW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障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礙</a:t>
            </a:r>
            <a:r>
              <a:rPr lang="zh-TW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廁所共用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圖形 21" descr="幫嬰兒換尿布的男人 以實心填滿">
            <a:extLst>
              <a:ext uri="{FF2B5EF4-FFF2-40B4-BE49-F238E27FC236}">
                <a16:creationId xmlns:a16="http://schemas.microsoft.com/office/drawing/2014/main" id="{52961EA5-03C3-5248-99AF-C186EC7AA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24352" y="292387"/>
            <a:ext cx="1635972" cy="1635972"/>
          </a:xfrm>
          <a:prstGeom prst="rect">
            <a:avLst/>
          </a:prstGeom>
        </p:spPr>
      </p:pic>
      <p:sp>
        <p:nvSpPr>
          <p:cNvPr id="27" name="投影片編號版面配置區 2">
            <a:extLst>
              <a:ext uri="{FF2B5EF4-FFF2-40B4-BE49-F238E27FC236}">
                <a16:creationId xmlns:a16="http://schemas.microsoft.com/office/drawing/2014/main" id="{316EAFA3-1375-FC4D-872B-685EE65B9E4F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28</a:t>
            </a:fld>
            <a:endParaRPr kumimoji="1" lang="zh-TW" altLang="en-US" sz="18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DCC90D6-924E-954D-AA19-6A77E7BD8105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14" name="音訊 13">
            <a:hlinkClick r:id="" action="ppaction://media"/>
            <a:extLst>
              <a:ext uri="{FF2B5EF4-FFF2-40B4-BE49-F238E27FC236}">
                <a16:creationId xmlns:a16="http://schemas.microsoft.com/office/drawing/2014/main" id="{A22DFD9A-7325-0249-9C9C-1B6AD7037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1"/>
    </mc:Choice>
    <mc:Fallback xmlns="">
      <p:transition spd="slow" advTm="31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標題 15">
            <a:extLst>
              <a:ext uri="{FF2B5EF4-FFF2-40B4-BE49-F238E27FC236}">
                <a16:creationId xmlns:a16="http://schemas.microsoft.com/office/drawing/2014/main" id="{15D317B5-10DA-0947-9D26-6D97C5E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9" y="3064369"/>
            <a:ext cx="6906083" cy="11889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確保家長可安全地、私密地哺乳、更換尿布，提供照護者一個安心舒適的育嬰環境。</a:t>
            </a:r>
            <a:endParaRPr lang="en-US" altLang="zh-TW" sz="32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29380C-E45F-5A40-A628-278FDC0B87DC}"/>
              </a:ext>
            </a:extLst>
          </p:cNvPr>
          <p:cNvSpPr/>
          <p:nvPr/>
        </p:nvSpPr>
        <p:spPr>
          <a:xfrm>
            <a:off x="0" y="241286"/>
            <a:ext cx="364434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未來規劃</a:t>
            </a:r>
            <a:endParaRPr lang="zh-TW" altLang="en-US" sz="3200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0BD1DA35-7305-CD4C-8C90-99A6E9B0108C}"/>
              </a:ext>
            </a:extLst>
          </p:cNvPr>
          <p:cNvSpPr txBox="1">
            <a:spLocks/>
          </p:cNvSpPr>
          <p:nvPr/>
        </p:nvSpPr>
        <p:spPr>
          <a:xfrm>
            <a:off x="-794" y="1067347"/>
            <a:ext cx="849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三）哺乳室－設置目的 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4AFD6B-79EB-1148-9A0D-D37CF5E4566F}"/>
              </a:ext>
            </a:extLst>
          </p:cNvPr>
          <p:cNvSpPr/>
          <p:nvPr/>
        </p:nvSpPr>
        <p:spPr>
          <a:xfrm>
            <a:off x="-71231" y="4689823"/>
            <a:ext cx="7039753" cy="106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571500">
              <a:lnSpc>
                <a:spcPts val="4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款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提供有關懷孕、分娩和產後期間的適當服務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636D6EA-92EE-F043-9A6A-B729330C3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713" y="2405676"/>
            <a:ext cx="3742649" cy="3742649"/>
          </a:xfrm>
          <a:prstGeom prst="rect">
            <a:avLst/>
          </a:prstGeom>
        </p:spPr>
      </p:pic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81EEBDA6-122C-D744-8091-CA110883FECD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29</a:t>
            </a:fld>
            <a:endParaRPr kumimoji="1" lang="zh-TW" altLang="en-US" sz="1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4F98F53-8986-7548-9277-BB70D87702A7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B01BA865-4E27-7E4C-9010-168CA08BB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1"/>
    </mc:Choice>
    <mc:Fallback xmlns="">
      <p:transition spd="slow" advTm="24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98CE11F-A991-8F4E-B47B-6E609077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37" y="1223940"/>
            <a:ext cx="10071537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但因</a:t>
            </a:r>
            <a:r>
              <a:rPr lang="en-US" altLang="zh-TW" sz="5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2007</a:t>
            </a:r>
            <a:r>
              <a:rPr lang="zh-TW" altLang="en-US" sz="5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年發電廠停用，運煤需求消失，連帶深澳支線也因產業的消失而停駛</a:t>
            </a:r>
            <a:r>
              <a:rPr lang="en-US" altLang="zh-TW" sz="5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…………</a:t>
            </a:r>
            <a:endParaRPr kumimoji="1" lang="en-US" altLang="zh-TW" sz="56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9981127" y="6684133"/>
            <a:ext cx="2344221" cy="166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</a:t>
            </a:fld>
            <a:endParaRPr kumimoji="1" lang="zh-TW" altLang="en-US" sz="1800" dirty="0"/>
          </a:p>
        </p:txBody>
      </p:sp>
      <p:pic>
        <p:nvPicPr>
          <p:cNvPr id="4" name="音訊 3">
            <a:hlinkClick r:id="" action="ppaction://media"/>
            <a:extLst>
              <a:ext uri="{FF2B5EF4-FFF2-40B4-BE49-F238E27FC236}">
                <a16:creationId xmlns:a16="http://schemas.microsoft.com/office/drawing/2014/main" id="{B03D3ED3-90A2-0547-A36D-AD4E225DC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1"/>
    </mc:Choice>
    <mc:Fallback xmlns="">
      <p:transition spd="slow" advTm="11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1E4B3D2-BD95-D84C-AF2B-148C81EF8856}"/>
              </a:ext>
            </a:extLst>
          </p:cNvPr>
          <p:cNvSpPr/>
          <p:nvPr/>
        </p:nvSpPr>
        <p:spPr>
          <a:xfrm>
            <a:off x="0" y="0"/>
            <a:ext cx="30394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6A38F5-7A82-1B4B-B10A-9C0BA0C6E647}"/>
              </a:ext>
            </a:extLst>
          </p:cNvPr>
          <p:cNvSpPr/>
          <p:nvPr/>
        </p:nvSpPr>
        <p:spPr>
          <a:xfrm rot="5400000">
            <a:off x="-3041024" y="3430610"/>
            <a:ext cx="64684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08521-ED6E-1542-A159-7AEC557AFAA7}"/>
              </a:ext>
            </a:extLst>
          </p:cNvPr>
          <p:cNvSpPr/>
          <p:nvPr/>
        </p:nvSpPr>
        <p:spPr>
          <a:xfrm>
            <a:off x="386366" y="6471634"/>
            <a:ext cx="1210614" cy="38636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EC4A72-43F8-6C41-9EB6-BBDD683B2917}"/>
              </a:ext>
            </a:extLst>
          </p:cNvPr>
          <p:cNvSpPr/>
          <p:nvPr/>
        </p:nvSpPr>
        <p:spPr>
          <a:xfrm>
            <a:off x="11294772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F8AB6B-C052-9040-8FE4-B88FF1D078BC}"/>
              </a:ext>
            </a:extLst>
          </p:cNvPr>
          <p:cNvSpPr/>
          <p:nvPr/>
        </p:nvSpPr>
        <p:spPr>
          <a:xfrm>
            <a:off x="11653234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842CD0-11A3-7149-B403-3F4B4046D053}"/>
              </a:ext>
            </a:extLst>
          </p:cNvPr>
          <p:cNvSpPr/>
          <p:nvPr/>
        </p:nvSpPr>
        <p:spPr>
          <a:xfrm>
            <a:off x="12011696" y="2656268"/>
            <a:ext cx="180304" cy="7727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98DB208-ED7C-BF4D-92D4-8665FCD48B5E}"/>
              </a:ext>
            </a:extLst>
          </p:cNvPr>
          <p:cNvSpPr/>
          <p:nvPr/>
        </p:nvSpPr>
        <p:spPr>
          <a:xfrm>
            <a:off x="386366" y="0"/>
            <a:ext cx="370530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未來規劃</a:t>
            </a:r>
            <a:endParaRPr lang="zh-TW" altLang="en-US" sz="3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9EC214-4CE7-D54A-83CF-0D0DEECAA5DD}"/>
              </a:ext>
            </a:extLst>
          </p:cNvPr>
          <p:cNvSpPr/>
          <p:nvPr/>
        </p:nvSpPr>
        <p:spPr>
          <a:xfrm>
            <a:off x="2891360" y="2254949"/>
            <a:ext cx="863418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ts val="326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要點1: </a:t>
            </a:r>
            <a:r>
              <a:rPr kumimoji="1" lang="en-US" altLang="zh-TW" sz="3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依據公共場所母乳哺育條例</a:t>
            </a: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4B7025-F1CC-4E4B-B2A8-26A7DB09B610}"/>
              </a:ext>
            </a:extLst>
          </p:cNvPr>
          <p:cNvSpPr/>
          <p:nvPr/>
        </p:nvSpPr>
        <p:spPr>
          <a:xfrm>
            <a:off x="2882892" y="3133429"/>
            <a:ext cx="8557551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60"/>
              </a:lnSpc>
            </a:pP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要點2:</a:t>
            </a: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數量充足、設備完整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C892686-3CAE-E449-BFF4-0BCD39036287}"/>
              </a:ext>
            </a:extLst>
          </p:cNvPr>
          <p:cNvSpPr/>
          <p:nvPr/>
        </p:nvSpPr>
        <p:spPr>
          <a:xfrm>
            <a:off x="2849427" y="4038849"/>
            <a:ext cx="8770342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60"/>
              </a:lnSpc>
            </a:pP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要點3:</a:t>
            </a: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空間明亮、整潔</a:t>
            </a: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" name="圖形 14" descr="核取方塊 (打勾) 以實心填滿">
            <a:extLst>
              <a:ext uri="{FF2B5EF4-FFF2-40B4-BE49-F238E27FC236}">
                <a16:creationId xmlns:a16="http://schemas.microsoft.com/office/drawing/2014/main" id="{5E3B4DDE-A1CF-E943-92B1-E6BCEE510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26771" y="2058892"/>
            <a:ext cx="914400" cy="914400"/>
          </a:xfrm>
          <a:prstGeom prst="rect">
            <a:avLst/>
          </a:prstGeom>
        </p:spPr>
      </p:pic>
      <p:pic>
        <p:nvPicPr>
          <p:cNvPr id="16" name="圖形 15" descr="核取方塊 (打勾) 以實心填滿">
            <a:extLst>
              <a:ext uri="{FF2B5EF4-FFF2-40B4-BE49-F238E27FC236}">
                <a16:creationId xmlns:a16="http://schemas.microsoft.com/office/drawing/2014/main" id="{FC0BC47A-4759-1B40-A749-750B7AAB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93306" y="3037458"/>
            <a:ext cx="914400" cy="914400"/>
          </a:xfrm>
          <a:prstGeom prst="rect">
            <a:avLst/>
          </a:prstGeom>
        </p:spPr>
      </p:pic>
      <p:pic>
        <p:nvPicPr>
          <p:cNvPr id="18" name="圖形 17" descr="核取方塊 (打勾) 以實心填滿">
            <a:extLst>
              <a:ext uri="{FF2B5EF4-FFF2-40B4-BE49-F238E27FC236}">
                <a16:creationId xmlns:a16="http://schemas.microsoft.com/office/drawing/2014/main" id="{BED03327-A78E-0946-9E75-2C6D01ED6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93306" y="3932876"/>
            <a:ext cx="914400" cy="914400"/>
          </a:xfrm>
          <a:prstGeom prst="rect">
            <a:avLst/>
          </a:prstGeom>
        </p:spPr>
      </p:pic>
      <p:sp>
        <p:nvSpPr>
          <p:cNvPr id="25" name="標題 1">
            <a:extLst>
              <a:ext uri="{FF2B5EF4-FFF2-40B4-BE49-F238E27FC236}">
                <a16:creationId xmlns:a16="http://schemas.microsoft.com/office/drawing/2014/main" id="{4344EED9-2E9D-264C-8F1F-F82A26FD4055}"/>
              </a:ext>
            </a:extLst>
          </p:cNvPr>
          <p:cNvSpPr txBox="1">
            <a:spLocks/>
          </p:cNvSpPr>
          <p:nvPr/>
        </p:nvSpPr>
        <p:spPr>
          <a:xfrm>
            <a:off x="2126771" y="1044207"/>
            <a:ext cx="849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三）哺乳室－設置要點 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9" name="圖形 18" descr="核取方塊 (打勾) 以實心填滿">
            <a:extLst>
              <a:ext uri="{FF2B5EF4-FFF2-40B4-BE49-F238E27FC236}">
                <a16:creationId xmlns:a16="http://schemas.microsoft.com/office/drawing/2014/main" id="{4783DE53-7BC2-EE47-B94C-3B54D1E2A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93306" y="4819005"/>
            <a:ext cx="914400" cy="9144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DBE99B6-B83E-9445-86BE-B2941D0724ED}"/>
              </a:ext>
            </a:extLst>
          </p:cNvPr>
          <p:cNvSpPr/>
          <p:nvPr/>
        </p:nvSpPr>
        <p:spPr>
          <a:xfrm>
            <a:off x="2881021" y="4953249"/>
            <a:ext cx="7090403" cy="585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ts val="414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要點4:</a:t>
            </a: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符碼轉換，使任何性別都使用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5" name="圖形 34" descr="抱著嬰兒的男人 以實心填滿">
            <a:extLst>
              <a:ext uri="{FF2B5EF4-FFF2-40B4-BE49-F238E27FC236}">
                <a16:creationId xmlns:a16="http://schemas.microsoft.com/office/drawing/2014/main" id="{71978C87-5457-824C-9D76-4E6BF3679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14168" y="323806"/>
            <a:ext cx="1757397" cy="1757397"/>
          </a:xfrm>
          <a:prstGeom prst="rect">
            <a:avLst/>
          </a:prstGeom>
        </p:spPr>
      </p:pic>
      <p:sp>
        <p:nvSpPr>
          <p:cNvPr id="36" name="投影片編號版面配置區 2">
            <a:extLst>
              <a:ext uri="{FF2B5EF4-FFF2-40B4-BE49-F238E27FC236}">
                <a16:creationId xmlns:a16="http://schemas.microsoft.com/office/drawing/2014/main" id="{DD1F96DB-996E-9C44-BFF3-F48AE644A9AB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30</a:t>
            </a:fld>
            <a:endParaRPr kumimoji="1" lang="zh-TW" altLang="en-US" sz="18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7358305-5E9B-D742-9337-C80FAD80ECC4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14" name="音訊 13">
            <a:hlinkClick r:id="" action="ppaction://media"/>
            <a:extLst>
              <a:ext uri="{FF2B5EF4-FFF2-40B4-BE49-F238E27FC236}">
                <a16:creationId xmlns:a16="http://schemas.microsoft.com/office/drawing/2014/main" id="{2717E28C-EF5B-F146-9936-3F9430333F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4"/>
    </mc:Choice>
    <mc:Fallback xmlns="">
      <p:transition spd="slow" advTm="2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DEB3D2A-248F-1D43-B455-77E38AB4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383"/>
            <a:ext cx="4786988" cy="150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/>
            <a:r>
              <a:rPr lang="en-US" altLang="zh-TW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</a:t>
            </a:r>
            <a:r>
              <a:rPr lang="en-US" altLang="zh-TW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電動自行車</a:t>
            </a:r>
            <a:endParaRPr kumimoji="1" lang="en-US" altLang="zh-TW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凌亂 的圖片&#10;&#10;自動產生的描述">
            <a:extLst>
              <a:ext uri="{FF2B5EF4-FFF2-40B4-BE49-F238E27FC236}">
                <a16:creationId xmlns:a16="http://schemas.microsoft.com/office/drawing/2014/main" id="{57E42BA6-A610-1841-B383-F4F7C5EC5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572" y="1270401"/>
            <a:ext cx="5608830" cy="420662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019A900-9871-F246-A594-0D58ED7E7E96}"/>
              </a:ext>
            </a:extLst>
          </p:cNvPr>
          <p:cNvSpPr txBox="1"/>
          <p:nvPr/>
        </p:nvSpPr>
        <p:spPr>
          <a:xfrm>
            <a:off x="0" y="2008754"/>
            <a:ext cx="5608830" cy="14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增設電動自行車，對於高齡，身障族群更為友善。</a:t>
            </a:r>
            <a:endParaRPr kumimoji="1"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862D75E-EE60-104B-8187-4618C95F45A9}"/>
              </a:ext>
            </a:extLst>
          </p:cNvPr>
          <p:cNvSpPr/>
          <p:nvPr/>
        </p:nvSpPr>
        <p:spPr>
          <a:xfrm>
            <a:off x="0" y="334051"/>
            <a:ext cx="364434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未來規劃</a:t>
            </a:r>
            <a:endParaRPr lang="zh-TW" altLang="en-US" sz="32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220C908-304F-BC43-8035-44767329C167}"/>
              </a:ext>
            </a:extLst>
          </p:cNvPr>
          <p:cNvSpPr txBox="1"/>
          <p:nvPr/>
        </p:nvSpPr>
        <p:spPr>
          <a:xfrm>
            <a:off x="0" y="3413176"/>
            <a:ext cx="528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420"/>
              </a:lnSpc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符合第</a:t>
            </a:r>
            <a:r>
              <a:rPr kumimoji="1"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號一般性建議，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確保</a:t>
            </a: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身障婦女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能同樣獲得教育、就業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及參與社會和文化生活等採取的措施</a:t>
            </a: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1"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投影片編號版面配置區 2">
            <a:extLst>
              <a:ext uri="{FF2B5EF4-FFF2-40B4-BE49-F238E27FC236}">
                <a16:creationId xmlns:a16="http://schemas.microsoft.com/office/drawing/2014/main" id="{F2A3A4D4-2767-8C4E-841B-5BA92A2B0BA1}"/>
              </a:ext>
            </a:extLst>
          </p:cNvPr>
          <p:cNvSpPr txBox="1">
            <a:spLocks/>
          </p:cNvSpPr>
          <p:nvPr/>
        </p:nvSpPr>
        <p:spPr>
          <a:xfrm>
            <a:off x="3415388" y="6532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31</a:t>
            </a:fld>
            <a:endParaRPr kumimoji="1" lang="zh-TW" altLang="en-US" sz="18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8164DC1-6200-1C4F-9FA6-2CA338CD0EF6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8" name="音訊 7">
            <a:hlinkClick r:id="" action="ppaction://media"/>
            <a:extLst>
              <a:ext uri="{FF2B5EF4-FFF2-40B4-BE49-F238E27FC236}">
                <a16:creationId xmlns:a16="http://schemas.microsoft.com/office/drawing/2014/main" id="{CB44E46D-6F9C-974D-BDC8-64C283BA9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9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2"/>
    </mc:Choice>
    <mc:Fallback xmlns="">
      <p:transition spd="slow" advTm="24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F2848CC-B6CF-4E45-ACFA-6103DA962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593" y="3106044"/>
            <a:ext cx="4956450" cy="2677839"/>
          </a:xfrm>
        </p:spPr>
        <p:txBody>
          <a:bodyPr anchor="b">
            <a:noAutofit/>
          </a:bodyPr>
          <a:lstStyle/>
          <a:p>
            <a:pPr marL="571500" indent="-571500" algn="l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除上述性別友善措施外，另規劃系列親子項目，家長與孩童都能獲得友善服務</a:t>
            </a:r>
            <a:endParaRPr kumimoji="1"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71500" indent="-571500" algn="l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款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保障婦女參與娛樂、運動和文化生活等權利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699,813 家庭相關的向量圖素材集- 123RF">
            <a:extLst>
              <a:ext uri="{FF2B5EF4-FFF2-40B4-BE49-F238E27FC236}">
                <a16:creationId xmlns:a16="http://schemas.microsoft.com/office/drawing/2014/main" id="{152A7F17-28AF-0442-98DB-8E00325C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6" y="982317"/>
            <a:ext cx="5100430" cy="51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2">
            <a:extLst>
              <a:ext uri="{FF2B5EF4-FFF2-40B4-BE49-F238E27FC236}">
                <a16:creationId xmlns:a16="http://schemas.microsoft.com/office/drawing/2014/main" id="{42CFF12C-D185-C541-BA90-4C3DD0EAEC3F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32</a:t>
            </a:fld>
            <a:endParaRPr kumimoji="1" lang="zh-TW" altLang="en-US" sz="1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490291C-7488-CC4B-811E-0D04404363FE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B86BA129-1E34-084D-9ABB-C9AEF0276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20"/>
    </mc:Choice>
    <mc:Fallback xmlns="">
      <p:transition spd="slow" advTm="22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3555C4-1B6C-C046-A552-3C4A80E3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9642" y="1162130"/>
            <a:ext cx="586472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zh-TW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</a:t>
            </a:r>
            <a:r>
              <a:rPr lang="en-US" altLang="zh-TW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兒童座椅</a:t>
            </a:r>
            <a:endParaRPr kumimoji="1" lang="en-US" altLang="zh-TW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A09FA7-C58F-C945-918E-22570511D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46" y="666728"/>
            <a:ext cx="3580093" cy="546579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A04C4D-E5AB-2440-B96E-D6F0EC9B1B33}"/>
              </a:ext>
            </a:extLst>
          </p:cNvPr>
          <p:cNvSpPr txBox="1"/>
          <p:nvPr/>
        </p:nvSpPr>
        <p:spPr>
          <a:xfrm>
            <a:off x="787755" y="2482626"/>
            <a:ext cx="4935990" cy="191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讓親子一同騎乘自行車更加安全、友善，且孩童年齡較不受限制。</a:t>
            </a:r>
            <a:endParaRPr kumimoji="1"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E38D46E-1138-9C45-9DD7-D279FDA3D424}"/>
              </a:ext>
            </a:extLst>
          </p:cNvPr>
          <p:cNvSpPr/>
          <p:nvPr/>
        </p:nvSpPr>
        <p:spPr>
          <a:xfrm>
            <a:off x="0" y="334051"/>
            <a:ext cx="364434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親子項目</a:t>
            </a:r>
            <a:endParaRPr lang="zh-TW" altLang="en-US" sz="3200" dirty="0"/>
          </a:p>
        </p:txBody>
      </p:sp>
      <p:sp>
        <p:nvSpPr>
          <p:cNvPr id="22" name="投影片編號版面配置區 2">
            <a:extLst>
              <a:ext uri="{FF2B5EF4-FFF2-40B4-BE49-F238E27FC236}">
                <a16:creationId xmlns:a16="http://schemas.microsoft.com/office/drawing/2014/main" id="{87B8B871-DFD1-5140-9EF6-A92918D1069B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33</a:t>
            </a:fld>
            <a:endParaRPr kumimoji="1" lang="zh-TW" altLang="en-US" sz="18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872BD7B-F92A-224D-9AF6-6B526BE5B72F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BABF6902-1B4D-F748-BE45-1BDBD1242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2"/>
    </mc:Choice>
    <mc:Fallback xmlns="">
      <p:transition spd="slow" advTm="14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 descr="一張含有 文字, 皇后 的圖片&#10;&#10;自動產生的描述">
            <a:extLst>
              <a:ext uri="{FF2B5EF4-FFF2-40B4-BE49-F238E27FC236}">
                <a16:creationId xmlns:a16="http://schemas.microsoft.com/office/drawing/2014/main" id="{F3CF5AEF-03E5-314E-8A26-493C3BB9A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2" r="19101" b="-1"/>
          <a:stretch/>
        </p:blipFill>
        <p:spPr>
          <a:xfrm>
            <a:off x="916928" y="626438"/>
            <a:ext cx="5608830" cy="56327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99986F0-9F37-4B4C-BC13-239267E252E6}"/>
              </a:ext>
            </a:extLst>
          </p:cNvPr>
          <p:cNvSpPr txBox="1"/>
          <p:nvPr/>
        </p:nvSpPr>
        <p:spPr>
          <a:xfrm>
            <a:off x="7250170" y="3833474"/>
            <a:ext cx="5076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可參照夏季旅展紀念套票活動，提供深澳鐵道自行車紀念品，讓旅程更加深刻。</a:t>
            </a:r>
            <a:endParaRPr kumimoji="1"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AB1C342-B1AF-8C48-BD79-38F6755FDE17}"/>
              </a:ext>
            </a:extLst>
          </p:cNvPr>
          <p:cNvSpPr txBox="1">
            <a:spLocks/>
          </p:cNvSpPr>
          <p:nvPr/>
        </p:nvSpPr>
        <p:spPr>
          <a:xfrm>
            <a:off x="5466795" y="1128473"/>
            <a:ext cx="5582999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優惠票價</a:t>
            </a:r>
            <a:endParaRPr kumimoji="1"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43A4F9F-A78F-8144-B679-648578FA4A4F}"/>
              </a:ext>
            </a:extLst>
          </p:cNvPr>
          <p:cNvSpPr/>
          <p:nvPr/>
        </p:nvSpPr>
        <p:spPr>
          <a:xfrm>
            <a:off x="6794324" y="329178"/>
            <a:ext cx="364434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親子項目</a:t>
            </a:r>
            <a:endParaRPr lang="zh-TW" altLang="en-US" sz="32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6E38991-2E70-5F40-96B1-B2EDB8BD5989}"/>
              </a:ext>
            </a:extLst>
          </p:cNvPr>
          <p:cNvSpPr txBox="1"/>
          <p:nvPr/>
        </p:nvSpPr>
        <p:spPr>
          <a:xfrm>
            <a:off x="7207656" y="1890477"/>
            <a:ext cx="5076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給予親子家庭票價上的優惠，鼓勵家長與孩童一起騎乘。</a:t>
            </a:r>
            <a:endParaRPr kumimoji="1"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投影片編號版面配置區 2">
            <a:extLst>
              <a:ext uri="{FF2B5EF4-FFF2-40B4-BE49-F238E27FC236}">
                <a16:creationId xmlns:a16="http://schemas.microsoft.com/office/drawing/2014/main" id="{993D586D-0D2D-5D4A-853A-5CC7B189579E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34</a:t>
            </a:fld>
            <a:endParaRPr kumimoji="1" lang="zh-TW" altLang="en-US" sz="18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0780FFC-B3A5-574C-B553-E8AA84EB853A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E9C60243-AD11-EF4A-8407-97F062FF6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4"/>
    </mc:Choice>
    <mc:Fallback xmlns="">
      <p:transition spd="slow" advTm="21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文字, 容器, 繪製, 油漆 的圖片&#10;&#10;自動產生的描述">
            <a:extLst>
              <a:ext uri="{FF2B5EF4-FFF2-40B4-BE49-F238E27FC236}">
                <a16:creationId xmlns:a16="http://schemas.microsoft.com/office/drawing/2014/main" id="{BA69771D-D2C6-DD4F-A7E8-499E657D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07" y="1323623"/>
            <a:ext cx="5536001" cy="4152000"/>
          </a:xfrm>
          <a:prstGeom prst="rect">
            <a:avLst/>
          </a:prstGeom>
        </p:spPr>
      </p:pic>
      <p:grpSp>
        <p:nvGrpSpPr>
          <p:cNvPr id="39" name="Group 3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1606AEC-1340-0340-A975-ADC133310C51}"/>
              </a:ext>
            </a:extLst>
          </p:cNvPr>
          <p:cNvSpPr txBox="1"/>
          <p:nvPr/>
        </p:nvSpPr>
        <p:spPr>
          <a:xfrm>
            <a:off x="6529438" y="2124555"/>
            <a:ext cx="5028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kumimoji="1"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規劃一系列親子活動，如親子手作、闖關、尋寶解密及童趣裝置藝術等企劃，吸引更多家長與孩童共同參與。</a:t>
            </a:r>
            <a:endParaRPr kumimoji="1" lang="en-US" altLang="zh-TW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A780D1EF-377A-3A4E-A2DC-65C4A3B0AAEE}"/>
              </a:ext>
            </a:extLst>
          </p:cNvPr>
          <p:cNvSpPr txBox="1">
            <a:spLocks/>
          </p:cNvSpPr>
          <p:nvPr/>
        </p:nvSpPr>
        <p:spPr>
          <a:xfrm>
            <a:off x="4989724" y="1282837"/>
            <a:ext cx="6306617" cy="786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1"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親子活動</a:t>
            </a:r>
            <a:endParaRPr kumimoji="1"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F083B7F-F2C3-DB4B-B99B-6F0924B6D0C2}"/>
              </a:ext>
            </a:extLst>
          </p:cNvPr>
          <p:cNvSpPr/>
          <p:nvPr/>
        </p:nvSpPr>
        <p:spPr>
          <a:xfrm>
            <a:off x="6794324" y="329178"/>
            <a:ext cx="364434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措施介紹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親子項目</a:t>
            </a:r>
            <a:endParaRPr lang="zh-TW" altLang="en-US" sz="3200" dirty="0"/>
          </a:p>
        </p:txBody>
      </p:sp>
      <p:sp>
        <p:nvSpPr>
          <p:cNvPr id="18" name="投影片編號版面配置區 2">
            <a:extLst>
              <a:ext uri="{FF2B5EF4-FFF2-40B4-BE49-F238E27FC236}">
                <a16:creationId xmlns:a16="http://schemas.microsoft.com/office/drawing/2014/main" id="{69D29AAA-82AE-F04A-A970-1DD6CB6BE84A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35</a:t>
            </a:fld>
            <a:endParaRPr kumimoji="1" lang="zh-TW" altLang="en-US" sz="18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DA60273-381E-F046-93FC-84E76454A138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52D3FE46-3FC8-094C-B0AF-C7211FFC0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1"/>
    </mc:Choice>
    <mc:Fallback xmlns="">
      <p:transition spd="slow" advTm="18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01B5E09-7266-1F4F-823E-090CC8D0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9" y="399675"/>
            <a:ext cx="7574802" cy="163837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深澳</a:t>
            </a:r>
            <a:r>
              <a:rPr lang="zh-TW" altLang="en-US" sz="5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鐵道結合</a:t>
            </a:r>
            <a:r>
              <a:rPr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br>
              <a:rPr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之願景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39286B-FE97-5142-9132-646139D5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2514627"/>
            <a:ext cx="6788955" cy="3023702"/>
          </a:xfrm>
        </p:spPr>
        <p:txBody>
          <a:bodyPr anchor="ctr">
            <a:noAutofit/>
          </a:bodyPr>
          <a:lstStyle/>
          <a:p>
            <a:pPr marL="0" indent="0">
              <a:lnSpc>
                <a:spcPts val="4900"/>
              </a:lnSpc>
              <a:buNone/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希冀未來能針對深澳鐵道之整體空間、設備、預算等進行評估，分析其可行性，最終期望營造更加友善之性平空間，落實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CEDAW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之核心價值。 </a:t>
            </a:r>
            <a:endParaRPr kumimoji="1" lang="zh-TW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形 5" descr="吸氣 以實心填滿">
            <a:extLst>
              <a:ext uri="{FF2B5EF4-FFF2-40B4-BE49-F238E27FC236}">
                <a16:creationId xmlns:a16="http://schemas.microsoft.com/office/drawing/2014/main" id="{2899E05F-F5E2-AA49-AC7E-D29FCD740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21373" y="1186882"/>
            <a:ext cx="4235516" cy="42355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122A3580-436C-2947-8761-709330179B32}"/>
              </a:ext>
            </a:extLst>
          </p:cNvPr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36</a:t>
            </a:fld>
            <a:endParaRPr kumimoji="1" lang="zh-TW" altLang="en-US" sz="1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AF9D000-0974-DF4E-8A9A-4574D7A5F066}"/>
              </a:ext>
            </a:extLst>
          </p:cNvPr>
          <p:cNvSpPr/>
          <p:nvPr/>
        </p:nvSpPr>
        <p:spPr>
          <a:xfrm>
            <a:off x="9981128" y="6553188"/>
            <a:ext cx="2375388" cy="27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pic>
        <p:nvPicPr>
          <p:cNvPr id="10" name="音訊 9">
            <a:hlinkClick r:id="" action="ppaction://media"/>
            <a:extLst>
              <a:ext uri="{FF2B5EF4-FFF2-40B4-BE49-F238E27FC236}">
                <a16:creationId xmlns:a16="http://schemas.microsoft.com/office/drawing/2014/main" id="{1B5A824E-34BF-E14A-A584-B07706417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71"/>
    </mc:Choice>
    <mc:Fallback xmlns="">
      <p:transition spd="slow" advTm="22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8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D338BE8-B562-9244-8840-562FA283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53" y="1556627"/>
            <a:ext cx="5135487" cy="41890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ts val="5660"/>
              </a:lnSpc>
              <a:spcBef>
                <a:spcPts val="0"/>
              </a:spcBef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新北市政府觀光旅遊局與台鐵共同改造廢棄鐵軌，打造出以暢遊山海為主題的「深澳鐵道自行車」</a:t>
            </a:r>
            <a:r>
              <a:rPr lang="zh-TW" altLang="en-US" sz="3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1" lang="en-US" altLang="zh-TW" sz="3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" name="Rectangle 9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9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" name="Rectangle 9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圖片 3" descr="一張含有 地圖 的圖片&#10;&#10;自動產生的描述">
            <a:extLst>
              <a:ext uri="{FF2B5EF4-FFF2-40B4-BE49-F238E27FC236}">
                <a16:creationId xmlns:a16="http://schemas.microsoft.com/office/drawing/2014/main" id="{16E24E27-DB48-BD4B-9B55-B8BE5E5D0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1" y="1268293"/>
            <a:ext cx="6042352" cy="42642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81128" y="6709892"/>
            <a:ext cx="2375388" cy="122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4</a:t>
            </a:fld>
            <a:endParaRPr kumimoji="1" lang="zh-TW" altLang="en-US" sz="1800" dirty="0"/>
          </a:p>
        </p:txBody>
      </p:sp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69332D40-A076-0040-9EF3-1B2C686E1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7"/>
    </mc:Choice>
    <mc:Fallback xmlns="">
      <p:transition spd="slow" advTm="12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D410B80-5A73-784D-860E-F8DB24939E52}"/>
              </a:ext>
            </a:extLst>
          </p:cNvPr>
          <p:cNvSpPr txBox="1"/>
          <p:nvPr/>
        </p:nvSpPr>
        <p:spPr>
          <a:xfrm>
            <a:off x="824248" y="4219435"/>
            <a:ext cx="10771288" cy="1293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於</a:t>
            </a:r>
            <a:r>
              <a:rPr lang="zh-TW" altLang="en-US" sz="3600" kern="1200" dirty="0">
                <a:solidFill>
                  <a:sysClr val="windowText" lastClr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八斗子</a:t>
            </a:r>
            <a:r>
              <a:rPr lang="zh-TW" altLang="en-US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站至深澳站區間打造深澳鐵道自行車，</a:t>
            </a:r>
            <a:endParaRPr lang="en-US" altLang="zh-TW" sz="36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在鐵道上供遊客以腳踏方式騎乘，全長</a:t>
            </a:r>
            <a:r>
              <a:rPr lang="en-US" altLang="zh-TW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1.3</a:t>
            </a:r>
            <a:r>
              <a:rPr lang="zh-TW" altLang="en-US" sz="3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公里。 </a:t>
            </a:r>
            <a:endParaRPr kumimoji="1" lang="en-US" altLang="zh-TW" sz="3600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C7EDC71-4AA5-A444-8BC7-531925264C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90" b="32473"/>
          <a:stretch/>
        </p:blipFill>
        <p:spPr>
          <a:xfrm>
            <a:off x="1973023" y="492267"/>
            <a:ext cx="8239650" cy="37105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914442" y="6684134"/>
            <a:ext cx="2442073" cy="148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5</a:t>
            </a:fld>
            <a:endParaRPr kumimoji="1" lang="zh-TW" altLang="en-US" sz="1800" dirty="0"/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C2BA2B27-A3F2-9842-8D27-5EE2BD61F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3"/>
    </mc:Choice>
    <mc:Fallback xmlns="">
      <p:transition spd="slow" advTm="1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8B90813-C38D-1841-AA35-0189EC87D563}"/>
              </a:ext>
            </a:extLst>
          </p:cNvPr>
          <p:cNvSpPr txBox="1">
            <a:spLocks/>
          </p:cNvSpPr>
          <p:nvPr/>
        </p:nvSpPr>
        <p:spPr>
          <a:xfrm>
            <a:off x="444492" y="2849539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spcAft>
                <a:spcPts val="600"/>
              </a:spcAft>
            </a:pPr>
            <a:endParaRPr lang="en-US" altLang="zh-TW" sz="2000" b="1" dirty="0">
              <a:latin typeface="+mn-lt"/>
              <a:ea typeface="+mn-ea"/>
              <a:cs typeface="+mn-cs"/>
            </a:endParaRPr>
          </a:p>
          <a:p>
            <a:pPr marL="342900">
              <a:spcAft>
                <a:spcPts val="600"/>
              </a:spcAft>
            </a:pPr>
            <a:endParaRPr lang="en-US" altLang="zh-TW" sz="2000" b="1" dirty="0">
              <a:latin typeface="+mn-lt"/>
              <a:ea typeface="+mn-ea"/>
              <a:cs typeface="+mn-cs"/>
            </a:endParaRPr>
          </a:p>
          <a:p>
            <a:pPr marL="685800">
              <a:spcAft>
                <a:spcPts val="600"/>
              </a:spcAft>
            </a:pPr>
            <a:endParaRPr lang="en-US" altLang="zh-TW" sz="2000" b="1" dirty="0">
              <a:latin typeface="+mn-lt"/>
              <a:ea typeface="+mn-ea"/>
              <a:cs typeface="+mn-cs"/>
            </a:endParaRPr>
          </a:p>
          <a:p>
            <a:pPr marL="685800">
              <a:spcAft>
                <a:spcPts val="600"/>
              </a:spcAft>
            </a:pPr>
            <a:endParaRPr lang="en-US" altLang="zh-TW" sz="2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圖片 6" descr="一張含有 運輸, 彩色, 火車 的圖片&#10;&#10;自動產生的描述">
            <a:extLst>
              <a:ext uri="{FF2B5EF4-FFF2-40B4-BE49-F238E27FC236}">
                <a16:creationId xmlns:a16="http://schemas.microsoft.com/office/drawing/2014/main" id="{26544801-61B1-EF4F-A1DA-1AFEEF67D9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14" r="14369" b="-1"/>
          <a:stretch/>
        </p:blipFill>
        <p:spPr>
          <a:xfrm>
            <a:off x="6662997" y="794294"/>
            <a:ext cx="4929098" cy="4756870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3AC839F6-244F-864E-9B5A-40FE8F5A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127" y="1247365"/>
            <a:ext cx="3432758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車身設計</a:t>
            </a:r>
          </a:p>
        </p:txBody>
      </p:sp>
      <p:sp>
        <p:nvSpPr>
          <p:cNvPr id="12" name="矩形 11"/>
          <p:cNvSpPr/>
          <p:nvPr/>
        </p:nvSpPr>
        <p:spPr>
          <a:xfrm>
            <a:off x="9929612" y="6697014"/>
            <a:ext cx="2426904" cy="135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6</a:t>
            </a:fld>
            <a:endParaRPr kumimoji="1" lang="zh-TW" altLang="en-US" sz="1800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2279DE44-757D-8E43-8475-06ABC2602EB6}"/>
              </a:ext>
            </a:extLst>
          </p:cNvPr>
          <p:cNvSpPr txBox="1">
            <a:spLocks/>
          </p:cNvSpPr>
          <p:nvPr/>
        </p:nvSpPr>
        <p:spPr>
          <a:xfrm>
            <a:off x="868032" y="2351828"/>
            <a:ext cx="5794965" cy="3058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482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車體以河豚為主題，充滿海洋氣氛。</a:t>
            </a:r>
            <a:endParaRPr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71500" indent="-571500">
              <a:lnSpc>
                <a:spcPts val="482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共有淺藍、粉紅、綠色、黃色四種顏色。</a:t>
            </a:r>
            <a:endParaRPr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D6F6E737-E871-C64E-B4CA-2DE425FE6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5"/>
    </mc:Choice>
    <mc:Fallback xmlns="">
      <p:transition spd="slow" advTm="13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E2F015-C0A5-D44F-B796-72DC4B4A6790}"/>
              </a:ext>
            </a:extLst>
          </p:cNvPr>
          <p:cNvSpPr/>
          <p:nvPr/>
        </p:nvSpPr>
        <p:spPr>
          <a:xfrm>
            <a:off x="13855" y="13855"/>
            <a:ext cx="4731782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861AA98-C6E8-A74F-A156-30A3260C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8" y="1410063"/>
            <a:ext cx="4731783" cy="483299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5400"/>
              </a:lnSpc>
            </a:pP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根據深澳鐵道自行車遊客滿意度調查，回收之有效問卷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其中女性較多，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佔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65%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，男性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佔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35%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kern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足見</a:t>
            </a:r>
            <a:r>
              <a:rPr lang="zh-TW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本設施對女性族群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具吸引力 </a:t>
            </a:r>
            <a:r>
              <a:rPr lang="zh-TW" altLang="en-US" sz="40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1" lang="en-US" altLang="zh-TW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D99363-7B05-CF4E-A698-D822CA7102E3}"/>
              </a:ext>
            </a:extLst>
          </p:cNvPr>
          <p:cNvSpPr/>
          <p:nvPr/>
        </p:nvSpPr>
        <p:spPr>
          <a:xfrm>
            <a:off x="5454048" y="56959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zh-TW" sz="24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圖一、</a:t>
            </a:r>
            <a:r>
              <a:rPr lang="en-US" altLang="zh-TW" sz="24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108</a:t>
            </a:r>
            <a:r>
              <a:rPr lang="zh-TW" altLang="zh-TW" sz="24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年及</a:t>
            </a:r>
            <a:r>
              <a:rPr lang="en-US" altLang="zh-TW" sz="24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109</a:t>
            </a:r>
            <a:r>
              <a:rPr lang="zh-TW" altLang="zh-TW" sz="24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年深澳鐵道自行車滿意度調查</a:t>
            </a:r>
            <a:r>
              <a:rPr lang="zh-TW" altLang="en-US" sz="24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，男女問卷回收數量</a:t>
            </a:r>
            <a:endParaRPr lang="zh-TW" altLang="zh-TW" sz="2800" kern="100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7610733D-D39C-3549-8B7E-C827FD9B7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958464"/>
              </p:ext>
            </p:extLst>
          </p:nvPr>
        </p:nvGraphicFramePr>
        <p:xfrm>
          <a:off x="4811891" y="397562"/>
          <a:ext cx="7262492" cy="523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8EEA1186-F7E1-AD4B-A9E2-9EE89CC5B259}"/>
              </a:ext>
            </a:extLst>
          </p:cNvPr>
          <p:cNvSpPr txBox="1"/>
          <p:nvPr/>
        </p:nvSpPr>
        <p:spPr>
          <a:xfrm>
            <a:off x="4587984" y="150074"/>
            <a:ext cx="173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（百分比％）</a:t>
            </a:r>
          </a:p>
        </p:txBody>
      </p:sp>
      <p:sp>
        <p:nvSpPr>
          <p:cNvPr id="9" name="矩形 8"/>
          <p:cNvSpPr/>
          <p:nvPr/>
        </p:nvSpPr>
        <p:spPr>
          <a:xfrm>
            <a:off x="9955370" y="6594780"/>
            <a:ext cx="2401146" cy="237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7</a:t>
            </a:fld>
            <a:endParaRPr kumimoji="1" lang="zh-TW" altLang="en-US" sz="1800" dirty="0"/>
          </a:p>
        </p:txBody>
      </p:sp>
      <p:pic>
        <p:nvPicPr>
          <p:cNvPr id="8" name="音訊 7">
            <a:hlinkClick r:id="" action="ppaction://media"/>
            <a:extLst>
              <a:ext uri="{FF2B5EF4-FFF2-40B4-BE49-F238E27FC236}">
                <a16:creationId xmlns:a16="http://schemas.microsoft.com/office/drawing/2014/main" id="{F5FAB133-31D1-9A41-8951-F2F6A3014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0"/>
    </mc:Choice>
    <mc:Fallback xmlns="">
      <p:transition spd="slow" advTm="20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E2F015-C0A5-D44F-B796-72DC4B4A6790}"/>
              </a:ext>
            </a:extLst>
          </p:cNvPr>
          <p:cNvSpPr/>
          <p:nvPr/>
        </p:nvSpPr>
        <p:spPr>
          <a:xfrm>
            <a:off x="13855" y="13855"/>
            <a:ext cx="4731782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861AA98-C6E8-A74F-A156-30A3260C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7" y="1330534"/>
            <a:ext cx="4731783" cy="483299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5400"/>
              </a:lnSpc>
            </a:pP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遊客造訪本設施之同遊人數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108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年以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3~5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人佔最多，</a:t>
            </a:r>
            <a:r>
              <a:rPr lang="zh-TW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多數遊客為家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庭</a:t>
            </a:r>
            <a:r>
              <a:rPr lang="zh-TW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同遊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，可針對親子活動進行規劃</a:t>
            </a:r>
            <a:r>
              <a:rPr lang="en-US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;109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則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因疫情影響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，以單獨出遊</a:t>
            </a:r>
            <a:r>
              <a:rPr lang="zh-TW" altLang="zh-TW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之旅客</a:t>
            </a:r>
            <a:r>
              <a:rPr lang="zh-TW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居多。</a:t>
            </a:r>
            <a:r>
              <a:rPr lang="zh-TW" altLang="zh-TW" sz="4000" dirty="0"/>
              <a:t> </a:t>
            </a:r>
            <a:endParaRPr kumimoji="1" lang="en-US" altLang="zh-TW" sz="4000" kern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D99363-7B05-CF4E-A698-D822CA7102E3}"/>
              </a:ext>
            </a:extLst>
          </p:cNvPr>
          <p:cNvSpPr/>
          <p:nvPr/>
        </p:nvSpPr>
        <p:spPr>
          <a:xfrm>
            <a:off x="5420818" y="50832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圖三、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108</a:t>
            </a:r>
            <a:r>
              <a:rPr lang="zh-TW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年及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109</a:t>
            </a:r>
            <a:r>
              <a:rPr lang="zh-TW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年深澳鐵道自行車滿意度調查，遊客之同遊人數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3224D5-10E4-B54C-853F-0CB08F3309E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519" r="14464" b="2178"/>
          <a:stretch/>
        </p:blipFill>
        <p:spPr bwMode="auto">
          <a:xfrm>
            <a:off x="4778247" y="1484770"/>
            <a:ext cx="7413754" cy="3032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/>
          <p:cNvSpPr/>
          <p:nvPr/>
        </p:nvSpPr>
        <p:spPr>
          <a:xfrm>
            <a:off x="9942490" y="6658376"/>
            <a:ext cx="2414025" cy="174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8</a:t>
            </a:fld>
            <a:endParaRPr kumimoji="1" lang="zh-TW" altLang="en-US" sz="1800" dirty="0"/>
          </a:p>
        </p:txBody>
      </p:sp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2D6D5AC2-41CE-FD40-845A-459B4BD42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8"/>
    </mc:Choice>
    <mc:Fallback xmlns="">
      <p:transition spd="slow" advTm="15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3">
            <a:extLst>
              <a:ext uri="{FF2B5EF4-FFF2-40B4-BE49-F238E27FC236}">
                <a16:creationId xmlns:a16="http://schemas.microsoft.com/office/drawing/2014/main" id="{1E0B6C5E-DDD9-4A13-9800-3D49EF4A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94960" y="73152"/>
            <a:chExt cx="1340860" cy="223819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C5189C0-11B3-4F02-AD68-236B97A90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E340FE3F-D1C6-4F04-A6BC-02D884D517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3369AB0-38EF-4FA1-B421-5C1E1D5B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1133C01-0CBD-4C88-B1FE-F2A0B5FC8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BF3402E-C527-41D8-9CE6-610D0D5B8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55FA82F-F553-43E0-8D6D-E7FD3C17BC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B66ED163-A979-4CEB-ACD2-5EC30B0B5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5A2DEB9-F649-4444-8DEA-3B7C3F61F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D72774A2-4D85-4587-B924-B0B969248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9F912DB-0537-4BEF-925D-68320382D9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7A19C94-DD69-4CD7-9E6C-BB7E1375B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3DB7244-56D2-4F58-AF3C-8F94C3BAAC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B21E4F4-B76C-4450-A5E9-16228E34A3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7A6DBBF-BEC9-48F0-B79A-F4E16FCA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24B0717-5326-4BAF-ACD2-EAB61E02DD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D936008B-7A70-4C98-8516-2649041325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9A52D630-68E6-4244-9512-2145F6C6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8951EAF5-C904-498D-8CD4-40F9DDEEE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E84EBEA-F60C-4F03-AFC9-97FDC7B0A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C7D1B797-2404-4431-8D75-FC8DF6508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圖形 2" descr="檢查清單 以實心填滿">
            <a:extLst>
              <a:ext uri="{FF2B5EF4-FFF2-40B4-BE49-F238E27FC236}">
                <a16:creationId xmlns:a16="http://schemas.microsoft.com/office/drawing/2014/main" id="{28991DA0-8C0E-A04E-A817-4B0BBB2AD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5678" y="3111538"/>
            <a:ext cx="2880603" cy="2880603"/>
          </a:xfrm>
          <a:prstGeom prst="rect">
            <a:avLst/>
          </a:prstGeom>
        </p:spPr>
      </p:pic>
      <p:pic>
        <p:nvPicPr>
          <p:cNvPr id="4" name="圖形 3" descr="幫嬰兒換尿布的男人 以實心填滿">
            <a:extLst>
              <a:ext uri="{FF2B5EF4-FFF2-40B4-BE49-F238E27FC236}">
                <a16:creationId xmlns:a16="http://schemas.microsoft.com/office/drawing/2014/main" id="{22883D4A-8790-824F-B85C-0150CB146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54755" y="3109919"/>
            <a:ext cx="2879441" cy="2879441"/>
          </a:xfrm>
          <a:prstGeom prst="rect">
            <a:avLst/>
          </a:prstGeom>
        </p:spPr>
      </p:pic>
      <p:pic>
        <p:nvPicPr>
          <p:cNvPr id="5" name="圖形 4" descr="搭配愛心微笑的臉部輪廓 以實心填滿">
            <a:extLst>
              <a:ext uri="{FF2B5EF4-FFF2-40B4-BE49-F238E27FC236}">
                <a16:creationId xmlns:a16="http://schemas.microsoft.com/office/drawing/2014/main" id="{C119AB7A-9148-664B-B74F-1AD7DE78EE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626301" y="3111310"/>
            <a:ext cx="2879441" cy="287944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F6CBB6-A8FA-A343-894C-848344588ACF}"/>
              </a:ext>
            </a:extLst>
          </p:cNvPr>
          <p:cNvSpPr/>
          <p:nvPr/>
        </p:nvSpPr>
        <p:spPr>
          <a:xfrm>
            <a:off x="-40142" y="22812"/>
            <a:ext cx="12192002" cy="25778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3D5CC3-8B89-B740-AB07-53428ABB3340}"/>
              </a:ext>
            </a:extLst>
          </p:cNvPr>
          <p:cNvSpPr/>
          <p:nvPr/>
        </p:nvSpPr>
        <p:spPr>
          <a:xfrm>
            <a:off x="0" y="6501384"/>
            <a:ext cx="12188951" cy="3502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形 8" descr="其他 以實心填滿">
            <a:extLst>
              <a:ext uri="{FF2B5EF4-FFF2-40B4-BE49-F238E27FC236}">
                <a16:creationId xmlns:a16="http://schemas.microsoft.com/office/drawing/2014/main" id="{7098F83B-44A2-1042-A8A2-41A90F9367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63855" y="-189843"/>
            <a:ext cx="914400" cy="914400"/>
          </a:xfrm>
          <a:prstGeom prst="rect">
            <a:avLst/>
          </a:prstGeom>
        </p:spPr>
      </p:pic>
      <p:pic>
        <p:nvPicPr>
          <p:cNvPr id="40" name="圖形 39" descr="其他 以實心填滿">
            <a:extLst>
              <a:ext uri="{FF2B5EF4-FFF2-40B4-BE49-F238E27FC236}">
                <a16:creationId xmlns:a16="http://schemas.microsoft.com/office/drawing/2014/main" id="{C3BD49E9-CF39-7F45-AB75-24A480556D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83925" y="207516"/>
            <a:ext cx="914400" cy="9144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774D982-92C9-2A47-981B-E3D5CD0A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15" y="857428"/>
            <a:ext cx="11003280" cy="93208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ts val="568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我們希望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b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更重視女性遊客在意之安全、貼心之服務。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852338" y="6619740"/>
            <a:ext cx="2504177" cy="212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新北市政府觀光旅遊局</a:t>
            </a:r>
          </a:p>
        </p:txBody>
      </p:sp>
      <p:sp>
        <p:nvSpPr>
          <p:cNvPr id="42" name="投影片編號版面配置區 2"/>
          <p:cNvSpPr txBox="1">
            <a:spLocks/>
          </p:cNvSpPr>
          <p:nvPr/>
        </p:nvSpPr>
        <p:spPr>
          <a:xfrm>
            <a:off x="3267075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2691E-B073-664E-AE1A-1C9B7745B373}" type="slidenum">
              <a:rPr kumimoji="1" lang="zh-TW" altLang="en-US" sz="1800" smtClean="0"/>
              <a:pPr/>
              <a:t>9</a:t>
            </a:fld>
            <a:endParaRPr kumimoji="1" lang="zh-TW" altLang="en-US" sz="1800" dirty="0"/>
          </a:p>
        </p:txBody>
      </p:sp>
      <p:pic>
        <p:nvPicPr>
          <p:cNvPr id="8" name="音訊 7">
            <a:hlinkClick r:id="" action="ppaction://media"/>
            <a:extLst>
              <a:ext uri="{FF2B5EF4-FFF2-40B4-BE49-F238E27FC236}">
                <a16:creationId xmlns:a16="http://schemas.microsoft.com/office/drawing/2014/main" id="{7D4DE3F7-C639-2040-9D8E-45646CB2D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7"/>
    </mc:Choice>
    <mc:Fallback xmlns="">
      <p:transition spd="slow" advTm="16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11261</TotalTime>
  <Words>2722</Words>
  <Application>Microsoft Office PowerPoint</Application>
  <PresentationFormat>寬螢幕</PresentationFormat>
  <Paragraphs>248</Paragraphs>
  <Slides>36</Slides>
  <Notes>23</Notes>
  <HiddenSlides>0</HiddenSlides>
  <MMClips>36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3" baseType="lpstr">
      <vt:lpstr>Microsoft YaHei UI</vt:lpstr>
      <vt:lpstr>新細明體</vt:lpstr>
      <vt:lpstr>Arial</vt:lpstr>
      <vt:lpstr>Calibri</vt:lpstr>
      <vt:lpstr>Calibri Light</vt:lpstr>
      <vt:lpstr>Times New Roman</vt:lpstr>
      <vt:lpstr>Office 佈景主題</vt:lpstr>
      <vt:lpstr>深澳鐵道自行車の性別友善小貼士</vt:lpstr>
      <vt:lpstr>早期深澳線在日治時期是一條輕便鐵路，俗稱「五分仔車」，用於載運糖、鹽及煤至港口轉運出海，曾為最美海岸支線。</vt:lpstr>
      <vt:lpstr>但因2007年發電廠停用，運煤需求消失，連帶深澳支線也因產業的消失而停駛…………</vt:lpstr>
      <vt:lpstr>新北市政府觀光旅遊局與台鐵共同改造廢棄鐵軌，打造出以暢遊山海為主題的「深澳鐵道自行車」。</vt:lpstr>
      <vt:lpstr>PowerPoint 簡報</vt:lpstr>
      <vt:lpstr>車身設計</vt:lpstr>
      <vt:lpstr>根據深澳鐵道自行車遊客滿意度調查，回收之有效問卷，其中女性較多，約佔65%，男性約佔35% ，足見本設施對女性族群更具吸引力 。</vt:lpstr>
      <vt:lpstr>遊客造訪本設施之同遊人數108年以3~5人佔最多，多數遊客為家庭同遊，可針對親子活動進行規劃;109年則因疫情影響，以單獨出遊之旅客居多。 </vt:lpstr>
      <vt:lpstr>我們希望…… 更重視女性遊客在意之安全、貼心之服務。 </vt:lpstr>
      <vt:lpstr>PowerPoint 簡報</vt:lpstr>
      <vt:lpstr>PowerPoint 簡報</vt:lpstr>
      <vt:lpstr>PowerPoint 簡報</vt:lpstr>
      <vt:lpstr>PowerPoint 簡報</vt:lpstr>
      <vt:lpstr>PowerPoint 簡報</vt:lpstr>
      <vt:lpstr> ＣＥＤＡＷ提倡個人傾向都應該被尊重，亦是CEDAW保障之對象。</vt:lpstr>
      <vt:lpstr>CEDAW三大核心概念</vt:lpstr>
      <vt:lpstr>(一)禁止歧視原則  </vt:lpstr>
      <vt:lpstr>PowerPoint 簡報</vt:lpstr>
      <vt:lpstr>PowerPoint 簡報</vt:lpstr>
      <vt:lpstr>深澳鐵道自行車之 性別友善措施  </vt:lpstr>
      <vt:lpstr>PowerPoint 簡報</vt:lpstr>
      <vt:lpstr>(一) 資源提供</vt:lpstr>
      <vt:lpstr>PowerPoint 簡報</vt:lpstr>
      <vt:lpstr>(三) 打造友善環境</vt:lpstr>
      <vt:lpstr>提供不同性別之遊客安全、舒適、友善的如廁環境。 </vt:lpstr>
      <vt:lpstr>PowerPoint 簡報</vt:lpstr>
      <vt:lpstr>讓親子出遊更加方便，營造友善幼童之環境</vt:lpstr>
      <vt:lpstr>PowerPoint 簡報</vt:lpstr>
      <vt:lpstr>確保家長可安全地、私密地哺乳、更換尿布，提供照護者一個安心舒適的育嬰環境。</vt:lpstr>
      <vt:lpstr>PowerPoint 簡報</vt:lpstr>
      <vt:lpstr>(四)電動自行車</vt:lpstr>
      <vt:lpstr>PowerPoint 簡報</vt:lpstr>
      <vt:lpstr>(一)兒童座椅</vt:lpstr>
      <vt:lpstr>PowerPoint 簡報</vt:lpstr>
      <vt:lpstr>PowerPoint 簡報</vt:lpstr>
      <vt:lpstr>深澳鐵道結合CEDAW 之願景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新北市深奧鐵之旅</dc:title>
  <dc:creator>hognur006</dc:creator>
  <cp:lastModifiedBy>劉郢鳳</cp:lastModifiedBy>
  <cp:revision>121</cp:revision>
  <dcterms:created xsi:type="dcterms:W3CDTF">2021-06-16T07:49:27Z</dcterms:created>
  <dcterms:modified xsi:type="dcterms:W3CDTF">2021-09-30T02:49:30Z</dcterms:modified>
</cp:coreProperties>
</file>