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2"/>
  </p:notesMasterIdLst>
  <p:handoutMasterIdLst>
    <p:handoutMasterId r:id="rId33"/>
  </p:handoutMasterIdLst>
  <p:sldIdLst>
    <p:sldId id="287" r:id="rId2"/>
    <p:sldId id="288" r:id="rId3"/>
    <p:sldId id="296" r:id="rId4"/>
    <p:sldId id="297" r:id="rId5"/>
    <p:sldId id="289" r:id="rId6"/>
    <p:sldId id="298" r:id="rId7"/>
    <p:sldId id="290" r:id="rId8"/>
    <p:sldId id="299" r:id="rId9"/>
    <p:sldId id="300" r:id="rId10"/>
    <p:sldId id="291" r:id="rId11"/>
    <p:sldId id="318" r:id="rId12"/>
    <p:sldId id="301" r:id="rId13"/>
    <p:sldId id="302" r:id="rId14"/>
    <p:sldId id="303" r:id="rId15"/>
    <p:sldId id="292" r:id="rId16"/>
    <p:sldId id="305" r:id="rId17"/>
    <p:sldId id="304" r:id="rId18"/>
    <p:sldId id="306" r:id="rId19"/>
    <p:sldId id="293" r:id="rId20"/>
    <p:sldId id="307" r:id="rId21"/>
    <p:sldId id="308" r:id="rId22"/>
    <p:sldId id="311" r:id="rId23"/>
    <p:sldId id="309" r:id="rId24"/>
    <p:sldId id="310" r:id="rId25"/>
    <p:sldId id="294" r:id="rId26"/>
    <p:sldId id="313" r:id="rId27"/>
    <p:sldId id="314" r:id="rId28"/>
    <p:sldId id="315" r:id="rId29"/>
    <p:sldId id="316" r:id="rId30"/>
    <p:sldId id="317" r:id="rId31"/>
  </p:sldIdLst>
  <p:sldSz cx="12192000" cy="6858000"/>
  <p:notesSz cx="6797675" cy="992822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EA70D9"/>
    <a:srgbClr val="116CB7"/>
    <a:srgbClr val="DE22C3"/>
    <a:srgbClr val="AC1C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9" autoAdjust="0"/>
    <p:restoredTop sz="94660"/>
  </p:normalViewPr>
  <p:slideViewPr>
    <p:cSldViewPr snapToGrid="0">
      <p:cViewPr varScale="1">
        <p:scale>
          <a:sx n="111" d="100"/>
          <a:sy n="111" d="100"/>
        </p:scale>
        <p:origin x="480" y="144"/>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28890135802598432"/>
          <c:y val="0.14411166014101606"/>
          <c:w val="0.36592524533004855"/>
          <c:h val="0.64007261474376631"/>
        </c:manualLayout>
      </c:layout>
      <c:pieChart>
        <c:varyColors val="1"/>
        <c:ser>
          <c:idx val="0"/>
          <c:order val="0"/>
          <c:tx>
            <c:strRef>
              <c:f>工作表1!$B$1</c:f>
              <c:strCache>
                <c:ptCount val="1"/>
                <c:pt idx="0">
                  <c:v>登山</c:v>
                </c:pt>
              </c:strCache>
            </c:strRef>
          </c:tx>
          <c:dPt>
            <c:idx val="0"/>
            <c:bubble3D val="0"/>
            <c:spPr>
              <a:solidFill>
                <a:srgbClr val="116CB7"/>
              </a:solidFill>
              <a:ln w="19050">
                <a:solidFill>
                  <a:schemeClr val="lt1"/>
                </a:solidFill>
              </a:ln>
              <a:effectLst/>
            </c:spPr>
            <c:extLst>
              <c:ext xmlns:c16="http://schemas.microsoft.com/office/drawing/2014/chart" uri="{C3380CC4-5D6E-409C-BE32-E72D297353CC}">
                <c16:uniqueId val="{00000004-F022-45D0-83D7-4FE4D4C5824C}"/>
              </c:ext>
            </c:extLst>
          </c:dPt>
          <c:dPt>
            <c:idx val="1"/>
            <c:bubble3D val="0"/>
            <c:spPr>
              <a:solidFill>
                <a:srgbClr val="EA70D9"/>
              </a:solidFill>
              <a:ln w="19050">
                <a:solidFill>
                  <a:schemeClr val="lt1"/>
                </a:solidFill>
              </a:ln>
              <a:effectLst/>
            </c:spPr>
            <c:extLst>
              <c:ext xmlns:c16="http://schemas.microsoft.com/office/drawing/2014/chart" uri="{C3380CC4-5D6E-409C-BE32-E72D297353CC}">
                <c16:uniqueId val="{00000002-F022-45D0-83D7-4FE4D4C5824C}"/>
              </c:ext>
            </c:extLst>
          </c:dPt>
          <c:dLbls>
            <c:dLbl>
              <c:idx val="0"/>
              <c:layout>
                <c:manualLayout>
                  <c:x val="3.0240504882348099E-2"/>
                  <c:y val="-7.1787295403976825E-2"/>
                </c:manualLayout>
              </c:layout>
              <c:spPr>
                <a:solidFill>
                  <a:srgbClr val="F4EEE9">
                    <a:lumMod val="25000"/>
                  </a:srgbClr>
                </a:solidFill>
                <a:ln>
                  <a:solidFill>
                    <a:srgbClr val="FFFFFF">
                      <a:lumMod val="25000"/>
                      <a:lumOff val="75000"/>
                    </a:srgbClr>
                  </a:solid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zh-TW"/>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8.9095794438620091E-2"/>
                      <c:h val="0.17620225869666045"/>
                    </c:manualLayout>
                  </c15:layout>
                </c:ext>
                <c:ext xmlns:c16="http://schemas.microsoft.com/office/drawing/2014/chart" uri="{C3380CC4-5D6E-409C-BE32-E72D297353CC}">
                  <c16:uniqueId val="{00000004-F022-45D0-83D7-4FE4D4C5824C}"/>
                </c:ext>
              </c:extLst>
            </c:dLbl>
            <c:dLbl>
              <c:idx val="1"/>
              <c:layout>
                <c:manualLayout>
                  <c:x val="-4.6440644757045971E-2"/>
                  <c:y val="4.1561363262457386E-2"/>
                </c:manualLayout>
              </c:layout>
              <c:tx>
                <c:rich>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fld id="{4F8887EB-92D3-4E57-A839-281EA1471949}" type="CATEGORYNAME">
                      <a:rPr lang="zh-TW" altLang="en-US" sz="1600"/>
                      <a:pPr>
                        <a:defRPr/>
                      </a:pPr>
                      <a:t>[類別名稱]</a:t>
                    </a:fld>
                    <a:r>
                      <a:rPr lang="zh-TW" altLang="en-US" baseline="0" dirty="0"/>
                      <a:t>
</a:t>
                    </a:r>
                    <a:fld id="{EF0BECC8-9ACC-4F49-AB47-BD962D0C4AE8}" type="PERCENTAGE">
                      <a:rPr lang="en-US" altLang="zh-TW" sz="1600" baseline="0"/>
                      <a:pPr>
                        <a:defRPr/>
                      </a:pPr>
                      <a:t>[百分比]</a:t>
                    </a:fld>
                    <a:endParaRPr lang="zh-TW" altLang="en-US" baseline="0" dirty="0"/>
                  </a:p>
                </c:rich>
              </c:tx>
              <c:spPr>
                <a:solidFill>
                  <a:srgbClr val="F4EEE9">
                    <a:lumMod val="25000"/>
                  </a:srgbClr>
                </a:solidFill>
                <a:ln>
                  <a:solidFill>
                    <a:srgbClr val="FFFFFF">
                      <a:lumMod val="25000"/>
                      <a:lumOff val="75000"/>
                    </a:srgbClr>
                  </a:solid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zh-TW"/>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3445642420131615"/>
                      <c:h val="0.20265020963496772"/>
                    </c:manualLayout>
                  </c15:layout>
                  <c15:dlblFieldTable/>
                  <c15:showDataLabelsRange val="0"/>
                </c:ext>
                <c:ext xmlns:c16="http://schemas.microsoft.com/office/drawing/2014/chart" uri="{C3380CC4-5D6E-409C-BE32-E72D297353CC}">
                  <c16:uniqueId val="{00000002-F022-45D0-83D7-4FE4D4C5824C}"/>
                </c:ext>
              </c:extLst>
            </c:dLbl>
            <c:spPr>
              <a:solidFill>
                <a:schemeClr val="bg2">
                  <a:lumMod val="25000"/>
                </a:schemeClr>
              </a:solidFill>
              <a:ln>
                <a:solidFill>
                  <a:srgbClr val="FFFFFF">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zh-TW"/>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工作表1!$A$2:$A$3</c:f>
              <c:strCache>
                <c:ptCount val="2"/>
                <c:pt idx="0">
                  <c:v>男性</c:v>
                </c:pt>
                <c:pt idx="1">
                  <c:v>女性</c:v>
                </c:pt>
              </c:strCache>
            </c:strRef>
          </c:cat>
          <c:val>
            <c:numRef>
              <c:f>工作表1!$B$2:$B$3</c:f>
              <c:numCache>
                <c:formatCode>General</c:formatCode>
                <c:ptCount val="2"/>
                <c:pt idx="0">
                  <c:v>70</c:v>
                </c:pt>
                <c:pt idx="1">
                  <c:v>30</c:v>
                </c:pt>
              </c:numCache>
            </c:numRef>
          </c:val>
          <c:extLst>
            <c:ext xmlns:c16="http://schemas.microsoft.com/office/drawing/2014/chart" uri="{C3380CC4-5D6E-409C-BE32-E72D297353CC}">
              <c16:uniqueId val="{00000000-F022-45D0-83D7-4FE4D4C5824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22099385871158803"/>
          <c:y val="0.71195771659875184"/>
          <c:w val="0.50617139276692702"/>
          <c:h val="0.2653726111684133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2">
                  <a:lumMod val="10000"/>
                </a:schemeClr>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28890135802598432"/>
          <c:y val="0.14411166014101606"/>
          <c:w val="0.36592524533004855"/>
          <c:h val="0.64007261474376631"/>
        </c:manualLayout>
      </c:layout>
      <c:pieChart>
        <c:varyColors val="1"/>
        <c:ser>
          <c:idx val="0"/>
          <c:order val="0"/>
          <c:tx>
            <c:strRef>
              <c:f>工作表1!$B$1</c:f>
              <c:strCache>
                <c:ptCount val="1"/>
                <c:pt idx="0">
                  <c:v>登山</c:v>
                </c:pt>
              </c:strCache>
            </c:strRef>
          </c:tx>
          <c:dPt>
            <c:idx val="0"/>
            <c:bubble3D val="0"/>
            <c:spPr>
              <a:solidFill>
                <a:srgbClr val="116CB7"/>
              </a:solidFill>
              <a:ln w="19050">
                <a:solidFill>
                  <a:schemeClr val="lt1"/>
                </a:solidFill>
              </a:ln>
              <a:effectLst/>
            </c:spPr>
            <c:extLst>
              <c:ext xmlns:c16="http://schemas.microsoft.com/office/drawing/2014/chart" uri="{C3380CC4-5D6E-409C-BE32-E72D297353CC}">
                <c16:uniqueId val="{00000001-4DDD-4373-AE27-C654692F51DA}"/>
              </c:ext>
            </c:extLst>
          </c:dPt>
          <c:dPt>
            <c:idx val="1"/>
            <c:bubble3D val="0"/>
            <c:spPr>
              <a:solidFill>
                <a:srgbClr val="EA70D9"/>
              </a:solidFill>
              <a:ln w="19050">
                <a:solidFill>
                  <a:schemeClr val="lt1"/>
                </a:solidFill>
              </a:ln>
              <a:effectLst/>
            </c:spPr>
            <c:extLst>
              <c:ext xmlns:c16="http://schemas.microsoft.com/office/drawing/2014/chart" uri="{C3380CC4-5D6E-409C-BE32-E72D297353CC}">
                <c16:uniqueId val="{00000003-4DDD-4373-AE27-C654692F51DA}"/>
              </c:ext>
            </c:extLst>
          </c:dPt>
          <c:dLbls>
            <c:dLbl>
              <c:idx val="0"/>
              <c:layout>
                <c:manualLayout>
                  <c:x val="5.1840804769346133E-2"/>
                  <c:y val="7.5565574109449293E-3"/>
                </c:manualLayout>
              </c:layout>
              <c:spPr>
                <a:solidFill>
                  <a:srgbClr val="F4EEE9">
                    <a:lumMod val="25000"/>
                  </a:srgbClr>
                </a:solidFill>
                <a:ln>
                  <a:solidFill>
                    <a:srgbClr val="FFFFFF">
                      <a:lumMod val="25000"/>
                      <a:lumOff val="75000"/>
                    </a:srgbClr>
                  </a:solidFill>
                </a:ln>
                <a:effectLst/>
              </c:spPr>
              <c:txPr>
                <a:bodyPr rot="0" spcFirstLastPara="1" vertOverflow="clip" horzOverflow="clip" vert="horz" wrap="square" lIns="38100" tIns="19050" rIns="38100" bIns="19050" anchor="ctr" anchorCtr="1">
                  <a:noAutofit/>
                </a:bodyPr>
                <a:lstStyle/>
                <a:p>
                  <a:pPr>
                    <a:defRPr sz="1197" b="0" i="0" u="none" strike="noStrike" kern="1200" baseline="0">
                      <a:solidFill>
                        <a:schemeClr val="dk1">
                          <a:lumMod val="65000"/>
                          <a:lumOff val="35000"/>
                        </a:schemeClr>
                      </a:solidFill>
                      <a:latin typeface="+mn-lt"/>
                      <a:ea typeface="+mn-ea"/>
                      <a:cs typeface="+mn-cs"/>
                    </a:defRPr>
                  </a:pPr>
                  <a:endParaRPr lang="zh-TW"/>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8.9095794438620091E-2"/>
                      <c:h val="0.17620225869666045"/>
                    </c:manualLayout>
                  </c15:layout>
                </c:ext>
                <c:ext xmlns:c16="http://schemas.microsoft.com/office/drawing/2014/chart" uri="{C3380CC4-5D6E-409C-BE32-E72D297353CC}">
                  <c16:uniqueId val="{00000001-4DDD-4373-AE27-C654692F51DA}"/>
                </c:ext>
              </c:extLst>
            </c:dLbl>
            <c:dLbl>
              <c:idx val="1"/>
              <c:layout>
                <c:manualLayout>
                  <c:x val="-7.4521034610143505E-2"/>
                  <c:y val="-0.14546343265842962"/>
                </c:manualLayout>
              </c:layout>
              <c:spPr>
                <a:solidFill>
                  <a:srgbClr val="FF0000"/>
                </a:solidFill>
                <a:ln>
                  <a:solidFill>
                    <a:srgbClr val="FFFFFF">
                      <a:lumMod val="25000"/>
                      <a:lumOff val="75000"/>
                    </a:srgbClr>
                  </a:solidFill>
                </a:ln>
                <a:effectLst/>
              </c:spPr>
              <c:txPr>
                <a:bodyPr rot="0" spcFirstLastPara="1" vertOverflow="clip" horzOverflow="clip" vert="horz" wrap="square" lIns="38100" tIns="19050" rIns="38100" bIns="19050" anchor="ctr" anchorCtr="1">
                  <a:noAutofit/>
                </a:bodyPr>
                <a:lstStyle/>
                <a:p>
                  <a:pPr>
                    <a:defRPr sz="2800" b="0" i="0" u="none" strike="noStrike" kern="1200" baseline="0">
                      <a:solidFill>
                        <a:schemeClr val="dk1">
                          <a:lumMod val="65000"/>
                          <a:lumOff val="35000"/>
                        </a:schemeClr>
                      </a:solidFill>
                      <a:latin typeface="+mn-lt"/>
                      <a:ea typeface="+mn-ea"/>
                      <a:cs typeface="+mn-cs"/>
                    </a:defRPr>
                  </a:pPr>
                  <a:endParaRPr lang="zh-TW"/>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9493726388491089"/>
                      <c:h val="0.32733340691555907"/>
                    </c:manualLayout>
                  </c15:layout>
                </c:ext>
                <c:ext xmlns:c16="http://schemas.microsoft.com/office/drawing/2014/chart" uri="{C3380CC4-5D6E-409C-BE32-E72D297353CC}">
                  <c16:uniqueId val="{00000003-4DDD-4373-AE27-C654692F51DA}"/>
                </c:ext>
              </c:extLst>
            </c:dLbl>
            <c:spPr>
              <a:solidFill>
                <a:schemeClr val="bg2">
                  <a:lumMod val="25000"/>
                </a:schemeClr>
              </a:solidFill>
              <a:ln>
                <a:solidFill>
                  <a:srgbClr val="FFFFFF">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zh-TW"/>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工作表1!$A$2:$A$3</c:f>
              <c:strCache>
                <c:ptCount val="2"/>
                <c:pt idx="0">
                  <c:v>男性</c:v>
                </c:pt>
                <c:pt idx="1">
                  <c:v>女性</c:v>
                </c:pt>
              </c:strCache>
            </c:strRef>
          </c:cat>
          <c:val>
            <c:numRef>
              <c:f>工作表1!$B$2:$B$3</c:f>
              <c:numCache>
                <c:formatCode>General</c:formatCode>
                <c:ptCount val="2"/>
                <c:pt idx="0">
                  <c:v>30</c:v>
                </c:pt>
                <c:pt idx="1">
                  <c:v>70</c:v>
                </c:pt>
              </c:numCache>
            </c:numRef>
          </c:val>
          <c:extLst>
            <c:ext xmlns:c16="http://schemas.microsoft.com/office/drawing/2014/chart" uri="{C3380CC4-5D6E-409C-BE32-E72D297353CC}">
              <c16:uniqueId val="{00000004-4DDD-4373-AE27-C654692F51DA}"/>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22099385871158803"/>
          <c:y val="0.71195771659875184"/>
          <c:w val="0.50617139276692702"/>
          <c:h val="0.2653726111684133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2">
                  <a:lumMod val="10000"/>
                </a:schemeClr>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explosion val="5"/>
            <c:spPr>
              <a:solidFill>
                <a:schemeClr val="accent1">
                  <a:tint val="54000"/>
                </a:schemeClr>
              </a:solidFill>
              <a:ln w="19050">
                <a:solidFill>
                  <a:schemeClr val="lt1"/>
                </a:solidFill>
              </a:ln>
              <a:effectLst/>
            </c:spPr>
            <c:extLst>
              <c:ext xmlns:c16="http://schemas.microsoft.com/office/drawing/2014/chart" uri="{C3380CC4-5D6E-409C-BE32-E72D297353CC}">
                <c16:uniqueId val="{00000001-142B-4F9F-AAF3-40055AF4AEE6}"/>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142B-4F9F-AAF3-40055AF4AEE6}"/>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142B-4F9F-AAF3-40055AF4AEE6}"/>
              </c:ext>
            </c:extLst>
          </c:dPt>
          <c:dPt>
            <c:idx val="3"/>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7-142B-4F9F-AAF3-40055AF4AEE6}"/>
              </c:ext>
            </c:extLst>
          </c:dPt>
          <c:dPt>
            <c:idx val="4"/>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9-142B-4F9F-AAF3-40055AF4AEE6}"/>
              </c:ext>
            </c:extLst>
          </c:dPt>
          <c:dLbls>
            <c:dLbl>
              <c:idx val="1"/>
              <c:layout>
                <c:manualLayout>
                  <c:x val="0.16317946399020106"/>
                  <c:y val="-0.1557722671124733"/>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142B-4F9F-AAF3-40055AF4AEE6}"/>
                </c:ext>
              </c:extLst>
            </c:dLbl>
            <c:dLbl>
              <c:idx val="2"/>
              <c:layout>
                <c:manualLayout>
                  <c:x val="0.13851730135106702"/>
                  <c:y val="1.2763246493916598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142B-4F9F-AAF3-40055AF4AEE6}"/>
                </c:ext>
              </c:extLst>
            </c:dLbl>
            <c:dLbl>
              <c:idx val="3"/>
              <c:layout>
                <c:manualLayout>
                  <c:x val="0.10578286236146602"/>
                  <c:y val="0.14206168152688767"/>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142B-4F9F-AAF3-40055AF4AEE6}"/>
                </c:ext>
              </c:extLst>
            </c:dLbl>
            <c:dLbl>
              <c:idx val="4"/>
              <c:layout>
                <c:manualLayout>
                  <c:x val="6.9143686841743809E-2"/>
                  <c:y val="6.2645409584842576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142B-4F9F-AAF3-40055AF4AEE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TW"/>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工作表1!$I$7:$I$11</c:f>
              <c:strCache>
                <c:ptCount val="5"/>
                <c:pt idx="0">
                  <c:v>迷路</c:v>
                </c:pt>
                <c:pt idx="1">
                  <c:v>身體不適</c:v>
                </c:pt>
                <c:pt idx="2">
                  <c:v>受傷</c:v>
                </c:pt>
                <c:pt idx="3">
                  <c:v>疲勞</c:v>
                </c:pt>
                <c:pt idx="4">
                  <c:v>跌落山谷</c:v>
                </c:pt>
              </c:strCache>
            </c:strRef>
          </c:cat>
          <c:val>
            <c:numRef>
              <c:f>工作表1!$J$7:$J$11</c:f>
              <c:numCache>
                <c:formatCode>General</c:formatCode>
                <c:ptCount val="5"/>
                <c:pt idx="0">
                  <c:v>38</c:v>
                </c:pt>
                <c:pt idx="1">
                  <c:v>6</c:v>
                </c:pt>
                <c:pt idx="2">
                  <c:v>10</c:v>
                </c:pt>
                <c:pt idx="3">
                  <c:v>5</c:v>
                </c:pt>
                <c:pt idx="4">
                  <c:v>5</c:v>
                </c:pt>
              </c:numCache>
            </c:numRef>
          </c:val>
          <c:extLst>
            <c:ext xmlns:c16="http://schemas.microsoft.com/office/drawing/2014/chart" uri="{C3380CC4-5D6E-409C-BE32-E72D297353CC}">
              <c16:uniqueId val="{0000000A-142B-4F9F-AAF3-40055AF4AEE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1397357162983017"/>
          <c:y val="0.87584890453777597"/>
          <c:w val="0.7000367682577191"/>
          <c:h val="0.1159597664912702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145236BC-54B5-45AB-BC04-6EC820D1B336}" type="datetimeFigureOut">
              <a:rPr lang="zh-TW" altLang="en-US" smtClean="0"/>
              <a:t>2023/3/28</a:t>
            </a:fld>
            <a:endParaRPr lang="zh-TW" altLang="en-US"/>
          </a:p>
        </p:txBody>
      </p:sp>
      <p:sp>
        <p:nvSpPr>
          <p:cNvPr id="4" name="頁尾版面配置區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9FCFBDED-941C-4B64-A2F9-9D24EF806C8D}" type="slidenum">
              <a:rPr lang="zh-TW" altLang="en-US" smtClean="0"/>
              <a:t>‹#›</a:t>
            </a:fld>
            <a:endParaRPr lang="zh-TW" altLang="en-US"/>
          </a:p>
        </p:txBody>
      </p:sp>
    </p:spTree>
    <p:extLst>
      <p:ext uri="{BB962C8B-B14F-4D97-AF65-F5344CB8AC3E}">
        <p14:creationId xmlns:p14="http://schemas.microsoft.com/office/powerpoint/2010/main" val="36654487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319EFF8-FC83-4F05-9C31-4E27F131B9F4}" type="datetimeFigureOut">
              <a:rPr lang="zh-TW" altLang="en-US" smtClean="0"/>
              <a:t>2023/3/28</a:t>
            </a:fld>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8EAC592-032C-479A-8755-D6947D18A8E0}" type="slidenum">
              <a:rPr lang="zh-TW" altLang="en-US" smtClean="0"/>
              <a:t>‹#›</a:t>
            </a:fld>
            <a:endParaRPr lang="zh-TW" altLang="en-US"/>
          </a:p>
        </p:txBody>
      </p:sp>
    </p:spTree>
    <p:extLst>
      <p:ext uri="{BB962C8B-B14F-4D97-AF65-F5344CB8AC3E}">
        <p14:creationId xmlns:p14="http://schemas.microsoft.com/office/powerpoint/2010/main" val="19269634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343b36380e_0_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343b36380e_0_1: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5991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cfe098f788_0_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cfe098f788_0_74: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728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852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5922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2417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cfe098f788_0_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cfe098f788_0_74: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986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1987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4883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5025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cfe098f788_0_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cfe098f788_0_74: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376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680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cfe098f788_0_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cfe098f788_0_74: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4446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191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3079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584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57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cfe098f788_0_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cfe098f788_0_74: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0383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324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757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cfe098f788_0_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cfe098f788_0_74: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026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0599b788b3_4_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0599b788b3_4_25: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9199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cfe098f788_0_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cfe098f788_0_74: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513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8837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589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cfe098f788_0_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cfe098f788_0_74: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32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4379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cfe098f788_0_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cfe098f788_0_74: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9073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1791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fe098f788_0_10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fe098f788_0_10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075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950967" y="1128667"/>
            <a:ext cx="6336800" cy="3596400"/>
          </a:xfrm>
          <a:prstGeom prst="rect">
            <a:avLst/>
          </a:prstGeom>
        </p:spPr>
        <p:txBody>
          <a:bodyPr spcFirstLastPara="1" wrap="square" lIns="91425" tIns="91425" rIns="91425" bIns="91425" anchor="t" anchorCtr="0">
            <a:noAutofit/>
          </a:bodyPr>
          <a:lstStyle>
            <a:lvl1pPr lvl="0" algn="l">
              <a:lnSpc>
                <a:spcPct val="90000"/>
              </a:lnSpc>
              <a:spcBef>
                <a:spcPts val="0"/>
              </a:spcBef>
              <a:spcAft>
                <a:spcPts val="0"/>
              </a:spcAft>
              <a:buSzPts val="5200"/>
              <a:buNone/>
              <a:defRPr sz="6267"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950967" y="4725067"/>
            <a:ext cx="10290000" cy="551600"/>
          </a:xfrm>
          <a:prstGeom prst="rect">
            <a:avLst/>
          </a:prstGeom>
          <a:solidFill>
            <a:schemeClr val="lt2"/>
          </a:solidFill>
          <a:ln>
            <a:noFill/>
          </a:ln>
        </p:spPr>
        <p:txBody>
          <a:bodyPr spcFirstLastPara="1" wrap="square" lIns="91425" tIns="91425" rIns="91425" bIns="91425" anchor="ctr" anchorCtr="0">
            <a:noAutofit/>
          </a:bodyPr>
          <a:lstStyle>
            <a:lvl1pPr lvl="0">
              <a:lnSpc>
                <a:spcPct val="100000"/>
              </a:lnSpc>
              <a:spcBef>
                <a:spcPts val="0"/>
              </a:spcBef>
              <a:spcAft>
                <a:spcPts val="0"/>
              </a:spcAft>
              <a:buSzPts val="2800"/>
              <a:buNone/>
              <a:defRPr>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153425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9"/>
        <p:cNvGrpSpPr/>
        <p:nvPr/>
      </p:nvGrpSpPr>
      <p:grpSpPr>
        <a:xfrm>
          <a:off x="0" y="0"/>
          <a:ext cx="0" cy="0"/>
          <a:chOff x="0" y="0"/>
          <a:chExt cx="0" cy="0"/>
        </a:xfrm>
      </p:grpSpPr>
      <p:sp>
        <p:nvSpPr>
          <p:cNvPr id="50" name="Google Shape;50;p13"/>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13"/>
          <p:cNvSpPr txBox="1">
            <a:spLocks noGrp="1"/>
          </p:cNvSpPr>
          <p:nvPr>
            <p:ph type="title"/>
          </p:nvPr>
        </p:nvSpPr>
        <p:spPr>
          <a:xfrm>
            <a:off x="950967" y="719333"/>
            <a:ext cx="3853600" cy="16900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title" idx="2"/>
          </p:nvPr>
        </p:nvSpPr>
        <p:spPr>
          <a:xfrm>
            <a:off x="4021749" y="2044145"/>
            <a:ext cx="3474800" cy="62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3" name="Google Shape;53;p13"/>
          <p:cNvSpPr txBox="1">
            <a:spLocks noGrp="1"/>
          </p:cNvSpPr>
          <p:nvPr>
            <p:ph type="title" idx="3" hasCustomPrompt="1"/>
          </p:nvPr>
        </p:nvSpPr>
        <p:spPr>
          <a:xfrm>
            <a:off x="4908949" y="926293"/>
            <a:ext cx="17004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4" name="Google Shape;54;p13"/>
          <p:cNvSpPr txBox="1">
            <a:spLocks noGrp="1"/>
          </p:cNvSpPr>
          <p:nvPr>
            <p:ph type="subTitle" idx="1"/>
          </p:nvPr>
        </p:nvSpPr>
        <p:spPr>
          <a:xfrm>
            <a:off x="4021749" y="2591928"/>
            <a:ext cx="3474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5" name="Google Shape;55;p13"/>
          <p:cNvSpPr txBox="1">
            <a:spLocks noGrp="1"/>
          </p:cNvSpPr>
          <p:nvPr>
            <p:ph type="title" idx="4"/>
          </p:nvPr>
        </p:nvSpPr>
        <p:spPr>
          <a:xfrm>
            <a:off x="7751867" y="2044145"/>
            <a:ext cx="3474800" cy="62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6" name="Google Shape;56;p13"/>
          <p:cNvSpPr txBox="1">
            <a:spLocks noGrp="1"/>
          </p:cNvSpPr>
          <p:nvPr>
            <p:ph type="title" idx="5" hasCustomPrompt="1"/>
          </p:nvPr>
        </p:nvSpPr>
        <p:spPr>
          <a:xfrm>
            <a:off x="8639067" y="926293"/>
            <a:ext cx="17004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7" name="Google Shape;57;p13"/>
          <p:cNvSpPr txBox="1">
            <a:spLocks noGrp="1"/>
          </p:cNvSpPr>
          <p:nvPr>
            <p:ph type="subTitle" idx="6"/>
          </p:nvPr>
        </p:nvSpPr>
        <p:spPr>
          <a:xfrm>
            <a:off x="7751867" y="2591928"/>
            <a:ext cx="3474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 name="Google Shape;58;p13"/>
          <p:cNvSpPr txBox="1">
            <a:spLocks noGrp="1"/>
          </p:cNvSpPr>
          <p:nvPr>
            <p:ph type="title" idx="7"/>
          </p:nvPr>
        </p:nvSpPr>
        <p:spPr>
          <a:xfrm>
            <a:off x="4021749" y="4901419"/>
            <a:ext cx="3474800" cy="62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9" name="Google Shape;59;p13"/>
          <p:cNvSpPr txBox="1">
            <a:spLocks noGrp="1"/>
          </p:cNvSpPr>
          <p:nvPr>
            <p:ph type="title" idx="8" hasCustomPrompt="1"/>
          </p:nvPr>
        </p:nvSpPr>
        <p:spPr>
          <a:xfrm>
            <a:off x="4908949" y="3773676"/>
            <a:ext cx="17004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0" name="Google Shape;60;p13"/>
          <p:cNvSpPr txBox="1">
            <a:spLocks noGrp="1"/>
          </p:cNvSpPr>
          <p:nvPr>
            <p:ph type="subTitle" idx="9"/>
          </p:nvPr>
        </p:nvSpPr>
        <p:spPr>
          <a:xfrm>
            <a:off x="4021749" y="5445117"/>
            <a:ext cx="3474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3"/>
          <p:cNvSpPr txBox="1">
            <a:spLocks noGrp="1"/>
          </p:cNvSpPr>
          <p:nvPr>
            <p:ph type="title" idx="13"/>
          </p:nvPr>
        </p:nvSpPr>
        <p:spPr>
          <a:xfrm>
            <a:off x="7751867" y="4901419"/>
            <a:ext cx="3474800" cy="62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2" name="Google Shape;62;p13"/>
          <p:cNvSpPr txBox="1">
            <a:spLocks noGrp="1"/>
          </p:cNvSpPr>
          <p:nvPr>
            <p:ph type="title" idx="14" hasCustomPrompt="1"/>
          </p:nvPr>
        </p:nvSpPr>
        <p:spPr>
          <a:xfrm>
            <a:off x="8639067" y="3773676"/>
            <a:ext cx="17004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3" name="Google Shape;63;p13"/>
          <p:cNvSpPr txBox="1">
            <a:spLocks noGrp="1"/>
          </p:cNvSpPr>
          <p:nvPr>
            <p:ph type="subTitle" idx="15"/>
          </p:nvPr>
        </p:nvSpPr>
        <p:spPr>
          <a:xfrm>
            <a:off x="7751867" y="5445117"/>
            <a:ext cx="3474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112878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4"/>
        <p:cNvGrpSpPr/>
        <p:nvPr/>
      </p:nvGrpSpPr>
      <p:grpSpPr>
        <a:xfrm>
          <a:off x="0" y="0"/>
          <a:ext cx="0" cy="0"/>
          <a:chOff x="0" y="0"/>
          <a:chExt cx="0" cy="0"/>
        </a:xfrm>
      </p:grpSpPr>
      <p:sp>
        <p:nvSpPr>
          <p:cNvPr id="65" name="Google Shape;65;p14"/>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14"/>
          <p:cNvSpPr txBox="1">
            <a:spLocks noGrp="1"/>
          </p:cNvSpPr>
          <p:nvPr>
            <p:ph type="title"/>
          </p:nvPr>
        </p:nvSpPr>
        <p:spPr>
          <a:xfrm>
            <a:off x="950967" y="719333"/>
            <a:ext cx="10290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4"/>
          <p:cNvSpPr txBox="1">
            <a:spLocks noGrp="1"/>
          </p:cNvSpPr>
          <p:nvPr>
            <p:ph type="subTitle" idx="1"/>
          </p:nvPr>
        </p:nvSpPr>
        <p:spPr>
          <a:xfrm>
            <a:off x="2297255" y="2323540"/>
            <a:ext cx="4186000" cy="75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 name="Google Shape;68;p14"/>
          <p:cNvSpPr txBox="1">
            <a:spLocks noGrp="1"/>
          </p:cNvSpPr>
          <p:nvPr>
            <p:ph type="subTitle" idx="2"/>
          </p:nvPr>
        </p:nvSpPr>
        <p:spPr>
          <a:xfrm>
            <a:off x="2297255" y="1817001"/>
            <a:ext cx="4186000" cy="572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b="1"/>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69" name="Google Shape;69;p14"/>
          <p:cNvSpPr txBox="1">
            <a:spLocks noGrp="1"/>
          </p:cNvSpPr>
          <p:nvPr>
            <p:ph type="subTitle" idx="3"/>
          </p:nvPr>
        </p:nvSpPr>
        <p:spPr>
          <a:xfrm>
            <a:off x="2292876" y="3854892"/>
            <a:ext cx="4186000" cy="75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0" name="Google Shape;70;p14"/>
          <p:cNvSpPr txBox="1">
            <a:spLocks noGrp="1"/>
          </p:cNvSpPr>
          <p:nvPr>
            <p:ph type="subTitle" idx="4"/>
          </p:nvPr>
        </p:nvSpPr>
        <p:spPr>
          <a:xfrm>
            <a:off x="2292876" y="3347533"/>
            <a:ext cx="4186000" cy="572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b="1"/>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71" name="Google Shape;71;p14"/>
          <p:cNvSpPr txBox="1">
            <a:spLocks noGrp="1"/>
          </p:cNvSpPr>
          <p:nvPr>
            <p:ph type="subTitle" idx="5"/>
          </p:nvPr>
        </p:nvSpPr>
        <p:spPr>
          <a:xfrm>
            <a:off x="2288480" y="5386259"/>
            <a:ext cx="4186000" cy="75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 name="Google Shape;72;p14"/>
          <p:cNvSpPr txBox="1">
            <a:spLocks noGrp="1"/>
          </p:cNvSpPr>
          <p:nvPr>
            <p:ph type="subTitle" idx="6"/>
          </p:nvPr>
        </p:nvSpPr>
        <p:spPr>
          <a:xfrm>
            <a:off x="2288480" y="4879101"/>
            <a:ext cx="4186000" cy="5720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667" b="1"/>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72362432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3"/>
        <p:cNvGrpSpPr/>
        <p:nvPr/>
      </p:nvGrpSpPr>
      <p:grpSpPr>
        <a:xfrm>
          <a:off x="0" y="0"/>
          <a:ext cx="0" cy="0"/>
          <a:chOff x="0" y="0"/>
          <a:chExt cx="0" cy="0"/>
        </a:xfrm>
      </p:grpSpPr>
      <p:sp>
        <p:nvSpPr>
          <p:cNvPr id="74" name="Google Shape;74;p15"/>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15"/>
          <p:cNvSpPr txBox="1">
            <a:spLocks noGrp="1"/>
          </p:cNvSpPr>
          <p:nvPr>
            <p:ph type="title"/>
          </p:nvPr>
        </p:nvSpPr>
        <p:spPr>
          <a:xfrm>
            <a:off x="950967" y="719333"/>
            <a:ext cx="10290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5"/>
          <p:cNvSpPr txBox="1">
            <a:spLocks noGrp="1"/>
          </p:cNvSpPr>
          <p:nvPr>
            <p:ph type="title" idx="2"/>
          </p:nvPr>
        </p:nvSpPr>
        <p:spPr>
          <a:xfrm>
            <a:off x="956832" y="2295367"/>
            <a:ext cx="3423600" cy="59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200"/>
              <a:buNone/>
              <a:defRPr sz="2667"/>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77" name="Google Shape;77;p15"/>
          <p:cNvSpPr txBox="1">
            <a:spLocks noGrp="1"/>
          </p:cNvSpPr>
          <p:nvPr>
            <p:ph type="subTitle" idx="1"/>
          </p:nvPr>
        </p:nvSpPr>
        <p:spPr>
          <a:xfrm>
            <a:off x="956795" y="2785264"/>
            <a:ext cx="3423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8" name="Google Shape;78;p15"/>
          <p:cNvSpPr txBox="1">
            <a:spLocks noGrp="1"/>
          </p:cNvSpPr>
          <p:nvPr>
            <p:ph type="title" idx="3"/>
          </p:nvPr>
        </p:nvSpPr>
        <p:spPr>
          <a:xfrm>
            <a:off x="7817724" y="2295367"/>
            <a:ext cx="3423600" cy="594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667"/>
            </a:lvl1pPr>
            <a:lvl2pPr lvl="1" algn="r" rtl="0">
              <a:spcBef>
                <a:spcPts val="0"/>
              </a:spcBef>
              <a:spcAft>
                <a:spcPts val="0"/>
              </a:spcAft>
              <a:buSzPts val="2800"/>
              <a:buNone/>
              <a:defRPr>
                <a:latin typeface="Inter"/>
                <a:ea typeface="Inter"/>
                <a:cs typeface="Inter"/>
                <a:sym typeface="Inter"/>
              </a:defRPr>
            </a:lvl2pPr>
            <a:lvl3pPr lvl="2" algn="r" rtl="0">
              <a:spcBef>
                <a:spcPts val="0"/>
              </a:spcBef>
              <a:spcAft>
                <a:spcPts val="0"/>
              </a:spcAft>
              <a:buSzPts val="2800"/>
              <a:buNone/>
              <a:defRPr>
                <a:latin typeface="Inter"/>
                <a:ea typeface="Inter"/>
                <a:cs typeface="Inter"/>
                <a:sym typeface="Inter"/>
              </a:defRPr>
            </a:lvl3pPr>
            <a:lvl4pPr lvl="3" algn="r" rtl="0">
              <a:spcBef>
                <a:spcPts val="0"/>
              </a:spcBef>
              <a:spcAft>
                <a:spcPts val="0"/>
              </a:spcAft>
              <a:buSzPts val="2800"/>
              <a:buNone/>
              <a:defRPr>
                <a:latin typeface="Inter"/>
                <a:ea typeface="Inter"/>
                <a:cs typeface="Inter"/>
                <a:sym typeface="Inter"/>
              </a:defRPr>
            </a:lvl4pPr>
            <a:lvl5pPr lvl="4" algn="r" rtl="0">
              <a:spcBef>
                <a:spcPts val="0"/>
              </a:spcBef>
              <a:spcAft>
                <a:spcPts val="0"/>
              </a:spcAft>
              <a:buSzPts val="2800"/>
              <a:buNone/>
              <a:defRPr>
                <a:latin typeface="Inter"/>
                <a:ea typeface="Inter"/>
                <a:cs typeface="Inter"/>
                <a:sym typeface="Inter"/>
              </a:defRPr>
            </a:lvl5pPr>
            <a:lvl6pPr lvl="5" algn="r" rtl="0">
              <a:spcBef>
                <a:spcPts val="0"/>
              </a:spcBef>
              <a:spcAft>
                <a:spcPts val="0"/>
              </a:spcAft>
              <a:buSzPts val="2800"/>
              <a:buNone/>
              <a:defRPr>
                <a:latin typeface="Inter"/>
                <a:ea typeface="Inter"/>
                <a:cs typeface="Inter"/>
                <a:sym typeface="Inter"/>
              </a:defRPr>
            </a:lvl6pPr>
            <a:lvl7pPr lvl="6" algn="r" rtl="0">
              <a:spcBef>
                <a:spcPts val="0"/>
              </a:spcBef>
              <a:spcAft>
                <a:spcPts val="0"/>
              </a:spcAft>
              <a:buSzPts val="2800"/>
              <a:buNone/>
              <a:defRPr>
                <a:latin typeface="Inter"/>
                <a:ea typeface="Inter"/>
                <a:cs typeface="Inter"/>
                <a:sym typeface="Inter"/>
              </a:defRPr>
            </a:lvl7pPr>
            <a:lvl8pPr lvl="7" algn="r" rtl="0">
              <a:spcBef>
                <a:spcPts val="0"/>
              </a:spcBef>
              <a:spcAft>
                <a:spcPts val="0"/>
              </a:spcAft>
              <a:buSzPts val="2800"/>
              <a:buNone/>
              <a:defRPr>
                <a:latin typeface="Inter"/>
                <a:ea typeface="Inter"/>
                <a:cs typeface="Inter"/>
                <a:sym typeface="Inter"/>
              </a:defRPr>
            </a:lvl8pPr>
            <a:lvl9pPr lvl="8" algn="r" rtl="0">
              <a:spcBef>
                <a:spcPts val="0"/>
              </a:spcBef>
              <a:spcAft>
                <a:spcPts val="0"/>
              </a:spcAft>
              <a:buSzPts val="2800"/>
              <a:buNone/>
              <a:defRPr>
                <a:latin typeface="Inter"/>
                <a:ea typeface="Inter"/>
                <a:cs typeface="Inter"/>
                <a:sym typeface="Inter"/>
              </a:defRPr>
            </a:lvl9pPr>
          </a:lstStyle>
          <a:p>
            <a:endParaRPr/>
          </a:p>
        </p:txBody>
      </p:sp>
      <p:sp>
        <p:nvSpPr>
          <p:cNvPr id="79" name="Google Shape;79;p15"/>
          <p:cNvSpPr txBox="1">
            <a:spLocks noGrp="1"/>
          </p:cNvSpPr>
          <p:nvPr>
            <p:ph type="subTitle" idx="4"/>
          </p:nvPr>
        </p:nvSpPr>
        <p:spPr>
          <a:xfrm>
            <a:off x="7817691" y="2785264"/>
            <a:ext cx="3423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 name="Google Shape;80;p15"/>
          <p:cNvSpPr txBox="1">
            <a:spLocks noGrp="1"/>
          </p:cNvSpPr>
          <p:nvPr>
            <p:ph type="title" idx="5"/>
          </p:nvPr>
        </p:nvSpPr>
        <p:spPr>
          <a:xfrm>
            <a:off x="956832" y="4108071"/>
            <a:ext cx="3423600" cy="59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200"/>
              <a:buNone/>
              <a:defRPr sz="2667"/>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81" name="Google Shape;81;p15"/>
          <p:cNvSpPr txBox="1">
            <a:spLocks noGrp="1"/>
          </p:cNvSpPr>
          <p:nvPr>
            <p:ph type="subTitle" idx="6"/>
          </p:nvPr>
        </p:nvSpPr>
        <p:spPr>
          <a:xfrm>
            <a:off x="956795" y="4597968"/>
            <a:ext cx="3423600" cy="90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2" name="Google Shape;82;p15"/>
          <p:cNvSpPr txBox="1">
            <a:spLocks noGrp="1"/>
          </p:cNvSpPr>
          <p:nvPr>
            <p:ph type="title" idx="7"/>
          </p:nvPr>
        </p:nvSpPr>
        <p:spPr>
          <a:xfrm>
            <a:off x="7817724" y="4108072"/>
            <a:ext cx="3423600" cy="594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200"/>
              <a:buNone/>
              <a:defRPr sz="2667"/>
            </a:lvl1pPr>
            <a:lvl2pPr lvl="1" algn="r" rtl="0">
              <a:spcBef>
                <a:spcPts val="0"/>
              </a:spcBef>
              <a:spcAft>
                <a:spcPts val="0"/>
              </a:spcAft>
              <a:buSzPts val="2800"/>
              <a:buNone/>
              <a:defRPr>
                <a:latin typeface="Inter"/>
                <a:ea typeface="Inter"/>
                <a:cs typeface="Inter"/>
                <a:sym typeface="Inter"/>
              </a:defRPr>
            </a:lvl2pPr>
            <a:lvl3pPr lvl="2" algn="r" rtl="0">
              <a:spcBef>
                <a:spcPts val="0"/>
              </a:spcBef>
              <a:spcAft>
                <a:spcPts val="0"/>
              </a:spcAft>
              <a:buSzPts val="2800"/>
              <a:buNone/>
              <a:defRPr>
                <a:latin typeface="Inter"/>
                <a:ea typeface="Inter"/>
                <a:cs typeface="Inter"/>
                <a:sym typeface="Inter"/>
              </a:defRPr>
            </a:lvl3pPr>
            <a:lvl4pPr lvl="3" algn="r" rtl="0">
              <a:spcBef>
                <a:spcPts val="0"/>
              </a:spcBef>
              <a:spcAft>
                <a:spcPts val="0"/>
              </a:spcAft>
              <a:buSzPts val="2800"/>
              <a:buNone/>
              <a:defRPr>
                <a:latin typeface="Inter"/>
                <a:ea typeface="Inter"/>
                <a:cs typeface="Inter"/>
                <a:sym typeface="Inter"/>
              </a:defRPr>
            </a:lvl4pPr>
            <a:lvl5pPr lvl="4" algn="r" rtl="0">
              <a:spcBef>
                <a:spcPts val="0"/>
              </a:spcBef>
              <a:spcAft>
                <a:spcPts val="0"/>
              </a:spcAft>
              <a:buSzPts val="2800"/>
              <a:buNone/>
              <a:defRPr>
                <a:latin typeface="Inter"/>
                <a:ea typeface="Inter"/>
                <a:cs typeface="Inter"/>
                <a:sym typeface="Inter"/>
              </a:defRPr>
            </a:lvl5pPr>
            <a:lvl6pPr lvl="5" algn="r" rtl="0">
              <a:spcBef>
                <a:spcPts val="0"/>
              </a:spcBef>
              <a:spcAft>
                <a:spcPts val="0"/>
              </a:spcAft>
              <a:buSzPts val="2800"/>
              <a:buNone/>
              <a:defRPr>
                <a:latin typeface="Inter"/>
                <a:ea typeface="Inter"/>
                <a:cs typeface="Inter"/>
                <a:sym typeface="Inter"/>
              </a:defRPr>
            </a:lvl6pPr>
            <a:lvl7pPr lvl="6" algn="r" rtl="0">
              <a:spcBef>
                <a:spcPts val="0"/>
              </a:spcBef>
              <a:spcAft>
                <a:spcPts val="0"/>
              </a:spcAft>
              <a:buSzPts val="2800"/>
              <a:buNone/>
              <a:defRPr>
                <a:latin typeface="Inter"/>
                <a:ea typeface="Inter"/>
                <a:cs typeface="Inter"/>
                <a:sym typeface="Inter"/>
              </a:defRPr>
            </a:lvl7pPr>
            <a:lvl8pPr lvl="7" algn="r" rtl="0">
              <a:spcBef>
                <a:spcPts val="0"/>
              </a:spcBef>
              <a:spcAft>
                <a:spcPts val="0"/>
              </a:spcAft>
              <a:buSzPts val="2800"/>
              <a:buNone/>
              <a:defRPr>
                <a:latin typeface="Inter"/>
                <a:ea typeface="Inter"/>
                <a:cs typeface="Inter"/>
                <a:sym typeface="Inter"/>
              </a:defRPr>
            </a:lvl8pPr>
            <a:lvl9pPr lvl="8" algn="r" rtl="0">
              <a:spcBef>
                <a:spcPts val="0"/>
              </a:spcBef>
              <a:spcAft>
                <a:spcPts val="0"/>
              </a:spcAft>
              <a:buSzPts val="2800"/>
              <a:buNone/>
              <a:defRPr>
                <a:latin typeface="Inter"/>
                <a:ea typeface="Inter"/>
                <a:cs typeface="Inter"/>
                <a:sym typeface="Inter"/>
              </a:defRPr>
            </a:lvl9pPr>
          </a:lstStyle>
          <a:p>
            <a:endParaRPr/>
          </a:p>
        </p:txBody>
      </p:sp>
      <p:sp>
        <p:nvSpPr>
          <p:cNvPr id="83" name="Google Shape;83;p15"/>
          <p:cNvSpPr txBox="1">
            <a:spLocks noGrp="1"/>
          </p:cNvSpPr>
          <p:nvPr>
            <p:ph type="subTitle" idx="8"/>
          </p:nvPr>
        </p:nvSpPr>
        <p:spPr>
          <a:xfrm>
            <a:off x="7817691" y="4597969"/>
            <a:ext cx="3423600" cy="905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26235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6"/>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6"/>
          <p:cNvSpPr txBox="1">
            <a:spLocks noGrp="1"/>
          </p:cNvSpPr>
          <p:nvPr>
            <p:ph type="title"/>
          </p:nvPr>
        </p:nvSpPr>
        <p:spPr>
          <a:xfrm>
            <a:off x="950967" y="719333"/>
            <a:ext cx="5758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6"/>
          <p:cNvSpPr txBox="1">
            <a:spLocks noGrp="1"/>
          </p:cNvSpPr>
          <p:nvPr>
            <p:ph type="title" idx="2"/>
          </p:nvPr>
        </p:nvSpPr>
        <p:spPr>
          <a:xfrm>
            <a:off x="962000" y="1825796"/>
            <a:ext cx="2738400" cy="585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200"/>
              <a:buNone/>
              <a:defRPr sz="2667"/>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88" name="Google Shape;88;p16"/>
          <p:cNvSpPr txBox="1">
            <a:spLocks noGrp="1"/>
          </p:cNvSpPr>
          <p:nvPr>
            <p:ph type="subTitle" idx="1"/>
          </p:nvPr>
        </p:nvSpPr>
        <p:spPr>
          <a:xfrm>
            <a:off x="962000" y="2335657"/>
            <a:ext cx="273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9" name="Google Shape;89;p16"/>
          <p:cNvSpPr txBox="1">
            <a:spLocks noGrp="1"/>
          </p:cNvSpPr>
          <p:nvPr>
            <p:ph type="title" idx="3"/>
          </p:nvPr>
        </p:nvSpPr>
        <p:spPr>
          <a:xfrm>
            <a:off x="3970525" y="1825796"/>
            <a:ext cx="2738400" cy="585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200"/>
              <a:buNone/>
              <a:defRPr sz="2667"/>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90" name="Google Shape;90;p16"/>
          <p:cNvSpPr txBox="1">
            <a:spLocks noGrp="1"/>
          </p:cNvSpPr>
          <p:nvPr>
            <p:ph type="subTitle" idx="4"/>
          </p:nvPr>
        </p:nvSpPr>
        <p:spPr>
          <a:xfrm>
            <a:off x="3970516" y="2335657"/>
            <a:ext cx="273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1" name="Google Shape;91;p16"/>
          <p:cNvSpPr txBox="1">
            <a:spLocks noGrp="1"/>
          </p:cNvSpPr>
          <p:nvPr>
            <p:ph type="title" idx="5"/>
          </p:nvPr>
        </p:nvSpPr>
        <p:spPr>
          <a:xfrm>
            <a:off x="962000" y="3335384"/>
            <a:ext cx="2738400" cy="585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200"/>
              <a:buNone/>
              <a:defRPr sz="2667"/>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92" name="Google Shape;92;p16"/>
          <p:cNvSpPr txBox="1">
            <a:spLocks noGrp="1"/>
          </p:cNvSpPr>
          <p:nvPr>
            <p:ph type="subTitle" idx="6"/>
          </p:nvPr>
        </p:nvSpPr>
        <p:spPr>
          <a:xfrm>
            <a:off x="961983" y="3845244"/>
            <a:ext cx="273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3" name="Google Shape;93;p16"/>
          <p:cNvSpPr txBox="1">
            <a:spLocks noGrp="1"/>
          </p:cNvSpPr>
          <p:nvPr>
            <p:ph type="title" idx="7"/>
          </p:nvPr>
        </p:nvSpPr>
        <p:spPr>
          <a:xfrm>
            <a:off x="962000" y="4844957"/>
            <a:ext cx="2738400" cy="585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200"/>
              <a:buNone/>
              <a:defRPr sz="2667"/>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94" name="Google Shape;94;p16"/>
          <p:cNvSpPr txBox="1">
            <a:spLocks noGrp="1"/>
          </p:cNvSpPr>
          <p:nvPr>
            <p:ph type="subTitle" idx="8"/>
          </p:nvPr>
        </p:nvSpPr>
        <p:spPr>
          <a:xfrm>
            <a:off x="962000" y="5361795"/>
            <a:ext cx="273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5" name="Google Shape;95;p16"/>
          <p:cNvSpPr txBox="1">
            <a:spLocks noGrp="1"/>
          </p:cNvSpPr>
          <p:nvPr>
            <p:ph type="title" idx="9"/>
          </p:nvPr>
        </p:nvSpPr>
        <p:spPr>
          <a:xfrm>
            <a:off x="3970525" y="4844957"/>
            <a:ext cx="2738400" cy="585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200"/>
              <a:buNone/>
              <a:defRPr sz="2667"/>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96" name="Google Shape;96;p16"/>
          <p:cNvSpPr txBox="1">
            <a:spLocks noGrp="1"/>
          </p:cNvSpPr>
          <p:nvPr>
            <p:ph type="subTitle" idx="13"/>
          </p:nvPr>
        </p:nvSpPr>
        <p:spPr>
          <a:xfrm>
            <a:off x="3970516" y="5361795"/>
            <a:ext cx="273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7" name="Google Shape;97;p16"/>
          <p:cNvSpPr txBox="1">
            <a:spLocks noGrp="1"/>
          </p:cNvSpPr>
          <p:nvPr>
            <p:ph type="title" idx="14"/>
          </p:nvPr>
        </p:nvSpPr>
        <p:spPr>
          <a:xfrm>
            <a:off x="3970533" y="3331885"/>
            <a:ext cx="2738400" cy="5852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200"/>
              <a:buNone/>
              <a:defRPr sz="2667"/>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98" name="Google Shape;98;p16"/>
          <p:cNvSpPr txBox="1">
            <a:spLocks noGrp="1"/>
          </p:cNvSpPr>
          <p:nvPr>
            <p:ph type="subTitle" idx="15"/>
          </p:nvPr>
        </p:nvSpPr>
        <p:spPr>
          <a:xfrm>
            <a:off x="3970516" y="3848723"/>
            <a:ext cx="273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2914486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9"/>
        <p:cNvGrpSpPr/>
        <p:nvPr/>
      </p:nvGrpSpPr>
      <p:grpSpPr>
        <a:xfrm>
          <a:off x="0" y="0"/>
          <a:ext cx="0" cy="0"/>
          <a:chOff x="0" y="0"/>
          <a:chExt cx="0" cy="0"/>
        </a:xfrm>
      </p:grpSpPr>
      <p:sp>
        <p:nvSpPr>
          <p:cNvPr id="100" name="Google Shape;100;p17"/>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7"/>
          <p:cNvSpPr txBox="1">
            <a:spLocks noGrp="1"/>
          </p:cNvSpPr>
          <p:nvPr>
            <p:ph type="title"/>
          </p:nvPr>
        </p:nvSpPr>
        <p:spPr>
          <a:xfrm>
            <a:off x="5307667" y="4676600"/>
            <a:ext cx="5933200" cy="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2200"/>
              <a:buNone/>
              <a:defRPr sz="2667"/>
            </a:lvl1pPr>
            <a:lvl2pPr lvl="1" algn="r" rtl="0">
              <a:spcBef>
                <a:spcPts val="0"/>
              </a:spcBef>
              <a:spcAft>
                <a:spcPts val="0"/>
              </a:spcAft>
              <a:buSzPts val="2200"/>
              <a:buNone/>
              <a:defRPr sz="2933"/>
            </a:lvl2pPr>
            <a:lvl3pPr lvl="2" algn="r" rtl="0">
              <a:spcBef>
                <a:spcPts val="0"/>
              </a:spcBef>
              <a:spcAft>
                <a:spcPts val="0"/>
              </a:spcAft>
              <a:buSzPts val="2200"/>
              <a:buNone/>
              <a:defRPr sz="2933"/>
            </a:lvl3pPr>
            <a:lvl4pPr lvl="3" algn="r" rtl="0">
              <a:spcBef>
                <a:spcPts val="0"/>
              </a:spcBef>
              <a:spcAft>
                <a:spcPts val="0"/>
              </a:spcAft>
              <a:buSzPts val="2200"/>
              <a:buNone/>
              <a:defRPr sz="2933"/>
            </a:lvl4pPr>
            <a:lvl5pPr lvl="4" algn="r" rtl="0">
              <a:spcBef>
                <a:spcPts val="0"/>
              </a:spcBef>
              <a:spcAft>
                <a:spcPts val="0"/>
              </a:spcAft>
              <a:buSzPts val="2200"/>
              <a:buNone/>
              <a:defRPr sz="2933"/>
            </a:lvl5pPr>
            <a:lvl6pPr lvl="5" algn="r" rtl="0">
              <a:spcBef>
                <a:spcPts val="0"/>
              </a:spcBef>
              <a:spcAft>
                <a:spcPts val="0"/>
              </a:spcAft>
              <a:buSzPts val="2200"/>
              <a:buNone/>
              <a:defRPr sz="2933"/>
            </a:lvl6pPr>
            <a:lvl7pPr lvl="6" algn="r" rtl="0">
              <a:spcBef>
                <a:spcPts val="0"/>
              </a:spcBef>
              <a:spcAft>
                <a:spcPts val="0"/>
              </a:spcAft>
              <a:buSzPts val="2200"/>
              <a:buNone/>
              <a:defRPr sz="2933"/>
            </a:lvl7pPr>
            <a:lvl8pPr lvl="7" algn="r" rtl="0">
              <a:spcBef>
                <a:spcPts val="0"/>
              </a:spcBef>
              <a:spcAft>
                <a:spcPts val="0"/>
              </a:spcAft>
              <a:buSzPts val="2200"/>
              <a:buNone/>
              <a:defRPr sz="2933"/>
            </a:lvl8pPr>
            <a:lvl9pPr lvl="8" algn="r" rtl="0">
              <a:spcBef>
                <a:spcPts val="0"/>
              </a:spcBef>
              <a:spcAft>
                <a:spcPts val="0"/>
              </a:spcAft>
              <a:buSzPts val="2200"/>
              <a:buNone/>
              <a:defRPr sz="2933"/>
            </a:lvl9pPr>
          </a:lstStyle>
          <a:p>
            <a:endParaRPr/>
          </a:p>
        </p:txBody>
      </p:sp>
      <p:sp>
        <p:nvSpPr>
          <p:cNvPr id="102" name="Google Shape;102;p17"/>
          <p:cNvSpPr txBox="1">
            <a:spLocks noGrp="1"/>
          </p:cNvSpPr>
          <p:nvPr>
            <p:ph type="subTitle" idx="1"/>
          </p:nvPr>
        </p:nvSpPr>
        <p:spPr>
          <a:xfrm>
            <a:off x="5307833" y="1276400"/>
            <a:ext cx="5933200" cy="344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3867"/>
            </a:lvl1pPr>
            <a:lvl2pPr lvl="1" algn="r" rtl="0">
              <a:spcBef>
                <a:spcPts val="0"/>
              </a:spcBef>
              <a:spcAft>
                <a:spcPts val="0"/>
              </a:spcAft>
              <a:buSzPts val="2000"/>
              <a:buNone/>
              <a:defRPr sz="2667"/>
            </a:lvl2pPr>
            <a:lvl3pPr lvl="2" algn="r" rtl="0">
              <a:spcBef>
                <a:spcPts val="0"/>
              </a:spcBef>
              <a:spcAft>
                <a:spcPts val="0"/>
              </a:spcAft>
              <a:buSzPts val="2000"/>
              <a:buNone/>
              <a:defRPr sz="2667"/>
            </a:lvl3pPr>
            <a:lvl4pPr lvl="3" algn="r" rtl="0">
              <a:spcBef>
                <a:spcPts val="0"/>
              </a:spcBef>
              <a:spcAft>
                <a:spcPts val="0"/>
              </a:spcAft>
              <a:buSzPts val="2000"/>
              <a:buNone/>
              <a:defRPr sz="2667"/>
            </a:lvl4pPr>
            <a:lvl5pPr lvl="4" algn="r" rtl="0">
              <a:spcBef>
                <a:spcPts val="0"/>
              </a:spcBef>
              <a:spcAft>
                <a:spcPts val="0"/>
              </a:spcAft>
              <a:buSzPts val="2000"/>
              <a:buNone/>
              <a:defRPr sz="2667"/>
            </a:lvl5pPr>
            <a:lvl6pPr lvl="5" algn="r" rtl="0">
              <a:spcBef>
                <a:spcPts val="0"/>
              </a:spcBef>
              <a:spcAft>
                <a:spcPts val="0"/>
              </a:spcAft>
              <a:buSzPts val="2000"/>
              <a:buNone/>
              <a:defRPr sz="2667"/>
            </a:lvl6pPr>
            <a:lvl7pPr lvl="6" algn="r" rtl="0">
              <a:spcBef>
                <a:spcPts val="0"/>
              </a:spcBef>
              <a:spcAft>
                <a:spcPts val="0"/>
              </a:spcAft>
              <a:buSzPts val="2000"/>
              <a:buNone/>
              <a:defRPr sz="2667"/>
            </a:lvl7pPr>
            <a:lvl8pPr lvl="7" algn="r" rtl="0">
              <a:spcBef>
                <a:spcPts val="0"/>
              </a:spcBef>
              <a:spcAft>
                <a:spcPts val="0"/>
              </a:spcAft>
              <a:buSzPts val="2000"/>
              <a:buNone/>
              <a:defRPr sz="2667"/>
            </a:lvl8pPr>
            <a:lvl9pPr lvl="8" algn="r"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175612622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3"/>
        <p:cNvGrpSpPr/>
        <p:nvPr/>
      </p:nvGrpSpPr>
      <p:grpSpPr>
        <a:xfrm>
          <a:off x="0" y="0"/>
          <a:ext cx="0" cy="0"/>
          <a:chOff x="0" y="0"/>
          <a:chExt cx="0" cy="0"/>
        </a:xfrm>
      </p:grpSpPr>
      <p:sp>
        <p:nvSpPr>
          <p:cNvPr id="104" name="Google Shape;104;p18"/>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txBox="1">
            <a:spLocks noGrp="1"/>
          </p:cNvSpPr>
          <p:nvPr>
            <p:ph type="subTitle" idx="1"/>
          </p:nvPr>
        </p:nvSpPr>
        <p:spPr>
          <a:xfrm flipH="1">
            <a:off x="6453304" y="1773309"/>
            <a:ext cx="4778800" cy="548800"/>
          </a:xfrm>
          <a:prstGeom prst="rect">
            <a:avLst/>
          </a:prstGeom>
          <a:solidFill>
            <a:schemeClr val="lt2"/>
          </a:solidFill>
        </p:spPr>
        <p:txBody>
          <a:bodyPr spcFirstLastPara="1" wrap="square" lIns="91425" tIns="91425" rIns="91425" bIns="91425" anchor="t" anchorCtr="0">
            <a:noAutofit/>
          </a:bodyPr>
          <a:lstStyle>
            <a:lvl1pPr lvl="0" rtl="0">
              <a:spcBef>
                <a:spcPts val="0"/>
              </a:spcBef>
              <a:spcAft>
                <a:spcPts val="0"/>
              </a:spcAft>
              <a:buSzPts val="1400"/>
              <a:buNone/>
              <a:defRPr>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6" name="Google Shape;106;p18"/>
          <p:cNvSpPr txBox="1">
            <a:spLocks noGrp="1"/>
          </p:cNvSpPr>
          <p:nvPr>
            <p:ph type="title" hasCustomPrompt="1"/>
          </p:nvPr>
        </p:nvSpPr>
        <p:spPr>
          <a:xfrm flipH="1">
            <a:off x="6453324" y="723645"/>
            <a:ext cx="4778800" cy="98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r>
              <a:t>xx%</a:t>
            </a:r>
          </a:p>
        </p:txBody>
      </p:sp>
      <p:sp>
        <p:nvSpPr>
          <p:cNvPr id="107" name="Google Shape;107;p18"/>
          <p:cNvSpPr txBox="1">
            <a:spLocks noGrp="1"/>
          </p:cNvSpPr>
          <p:nvPr>
            <p:ph type="subTitle" idx="2"/>
          </p:nvPr>
        </p:nvSpPr>
        <p:spPr>
          <a:xfrm flipH="1">
            <a:off x="6453304" y="3513817"/>
            <a:ext cx="4778800" cy="548800"/>
          </a:xfrm>
          <a:prstGeom prst="rect">
            <a:avLst/>
          </a:prstGeom>
          <a:solidFill>
            <a:schemeClr val="lt2"/>
          </a:solidFill>
        </p:spPr>
        <p:txBody>
          <a:bodyPr spcFirstLastPara="1" wrap="square" lIns="91425" tIns="91425" rIns="91425" bIns="91425" anchor="t" anchorCtr="0">
            <a:noAutofit/>
          </a:bodyPr>
          <a:lstStyle>
            <a:lvl1pPr lvl="0" rtl="0">
              <a:spcBef>
                <a:spcPts val="0"/>
              </a:spcBef>
              <a:spcAft>
                <a:spcPts val="0"/>
              </a:spcAft>
              <a:buSzPts val="1400"/>
              <a:buNone/>
              <a:defRPr>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8" name="Google Shape;108;p18"/>
          <p:cNvSpPr txBox="1">
            <a:spLocks noGrp="1"/>
          </p:cNvSpPr>
          <p:nvPr>
            <p:ph type="title" idx="3" hasCustomPrompt="1"/>
          </p:nvPr>
        </p:nvSpPr>
        <p:spPr>
          <a:xfrm flipH="1">
            <a:off x="6453324" y="2464152"/>
            <a:ext cx="4778800" cy="98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r>
              <a:t>xx%</a:t>
            </a:r>
          </a:p>
        </p:txBody>
      </p:sp>
      <p:sp>
        <p:nvSpPr>
          <p:cNvPr id="109" name="Google Shape;109;p18"/>
          <p:cNvSpPr txBox="1">
            <a:spLocks noGrp="1"/>
          </p:cNvSpPr>
          <p:nvPr>
            <p:ph type="subTitle" idx="4"/>
          </p:nvPr>
        </p:nvSpPr>
        <p:spPr>
          <a:xfrm flipH="1">
            <a:off x="6453304" y="5231213"/>
            <a:ext cx="4778800" cy="548800"/>
          </a:xfrm>
          <a:prstGeom prst="rect">
            <a:avLst/>
          </a:prstGeom>
          <a:solidFill>
            <a:schemeClr val="lt2"/>
          </a:solidFill>
        </p:spPr>
        <p:txBody>
          <a:bodyPr spcFirstLastPara="1" wrap="square" lIns="91425" tIns="91425" rIns="91425" bIns="91425" anchor="t" anchorCtr="0">
            <a:noAutofit/>
          </a:bodyPr>
          <a:lstStyle>
            <a:lvl1pPr lvl="0" rtl="0">
              <a:spcBef>
                <a:spcPts val="0"/>
              </a:spcBef>
              <a:spcAft>
                <a:spcPts val="0"/>
              </a:spcAft>
              <a:buSzPts val="1400"/>
              <a:buNone/>
              <a:defRPr>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0" name="Google Shape;110;p18"/>
          <p:cNvSpPr txBox="1">
            <a:spLocks noGrp="1"/>
          </p:cNvSpPr>
          <p:nvPr>
            <p:ph type="title" idx="5" hasCustomPrompt="1"/>
          </p:nvPr>
        </p:nvSpPr>
        <p:spPr>
          <a:xfrm flipH="1">
            <a:off x="6453324" y="4181549"/>
            <a:ext cx="4778800" cy="98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r>
              <a:t>xx%</a:t>
            </a:r>
          </a:p>
        </p:txBody>
      </p:sp>
    </p:spTree>
    <p:extLst>
      <p:ext uri="{BB962C8B-B14F-4D97-AF65-F5344CB8AC3E}">
        <p14:creationId xmlns:p14="http://schemas.microsoft.com/office/powerpoint/2010/main" val="37148665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11"/>
        <p:cNvGrpSpPr/>
        <p:nvPr/>
      </p:nvGrpSpPr>
      <p:grpSpPr>
        <a:xfrm>
          <a:off x="0" y="0"/>
          <a:ext cx="0" cy="0"/>
          <a:chOff x="0" y="0"/>
          <a:chExt cx="0" cy="0"/>
        </a:xfrm>
      </p:grpSpPr>
      <p:sp>
        <p:nvSpPr>
          <p:cNvPr id="112" name="Google Shape;112;p19"/>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19"/>
          <p:cNvSpPr txBox="1">
            <a:spLocks noGrp="1"/>
          </p:cNvSpPr>
          <p:nvPr>
            <p:ph type="title"/>
          </p:nvPr>
        </p:nvSpPr>
        <p:spPr>
          <a:xfrm>
            <a:off x="950967" y="719333"/>
            <a:ext cx="10290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4" name="Google Shape;114;p19"/>
          <p:cNvSpPr txBox="1">
            <a:spLocks noGrp="1"/>
          </p:cNvSpPr>
          <p:nvPr>
            <p:ph type="title" idx="2"/>
          </p:nvPr>
        </p:nvSpPr>
        <p:spPr>
          <a:xfrm>
            <a:off x="1127284" y="4613188"/>
            <a:ext cx="2779200" cy="6216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None/>
              <a:defRPr sz="2667"/>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115" name="Google Shape;115;p19"/>
          <p:cNvSpPr txBox="1">
            <a:spLocks noGrp="1"/>
          </p:cNvSpPr>
          <p:nvPr>
            <p:ph type="subTitle" idx="1"/>
          </p:nvPr>
        </p:nvSpPr>
        <p:spPr>
          <a:xfrm>
            <a:off x="1127285" y="5185067"/>
            <a:ext cx="27792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6" name="Google Shape;116;p19"/>
          <p:cNvSpPr txBox="1">
            <a:spLocks noGrp="1"/>
          </p:cNvSpPr>
          <p:nvPr>
            <p:ph type="title" idx="3" hasCustomPrompt="1"/>
          </p:nvPr>
        </p:nvSpPr>
        <p:spPr>
          <a:xfrm>
            <a:off x="1127300" y="4014823"/>
            <a:ext cx="2779200" cy="686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7" name="Google Shape;117;p19"/>
          <p:cNvSpPr txBox="1">
            <a:spLocks noGrp="1"/>
          </p:cNvSpPr>
          <p:nvPr>
            <p:ph type="title" idx="4"/>
          </p:nvPr>
        </p:nvSpPr>
        <p:spPr>
          <a:xfrm>
            <a:off x="4702345" y="4613188"/>
            <a:ext cx="2779200" cy="6216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None/>
              <a:defRPr sz="2667"/>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118" name="Google Shape;118;p19"/>
          <p:cNvSpPr txBox="1">
            <a:spLocks noGrp="1"/>
          </p:cNvSpPr>
          <p:nvPr>
            <p:ph type="subTitle" idx="5"/>
          </p:nvPr>
        </p:nvSpPr>
        <p:spPr>
          <a:xfrm>
            <a:off x="4702348" y="5185067"/>
            <a:ext cx="27792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9" name="Google Shape;119;p19"/>
          <p:cNvSpPr txBox="1">
            <a:spLocks noGrp="1"/>
          </p:cNvSpPr>
          <p:nvPr>
            <p:ph type="title" idx="6" hasCustomPrompt="1"/>
          </p:nvPr>
        </p:nvSpPr>
        <p:spPr>
          <a:xfrm>
            <a:off x="4702337" y="4014823"/>
            <a:ext cx="2779200" cy="686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0" name="Google Shape;120;p19"/>
          <p:cNvSpPr txBox="1">
            <a:spLocks noGrp="1"/>
          </p:cNvSpPr>
          <p:nvPr>
            <p:ph type="title" idx="7"/>
          </p:nvPr>
        </p:nvSpPr>
        <p:spPr>
          <a:xfrm>
            <a:off x="8300777" y="4613188"/>
            <a:ext cx="2779200" cy="6216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None/>
              <a:defRPr sz="2667"/>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121" name="Google Shape;121;p19"/>
          <p:cNvSpPr txBox="1">
            <a:spLocks noGrp="1"/>
          </p:cNvSpPr>
          <p:nvPr>
            <p:ph type="subTitle" idx="8"/>
          </p:nvPr>
        </p:nvSpPr>
        <p:spPr>
          <a:xfrm>
            <a:off x="8300783" y="5185067"/>
            <a:ext cx="2779200" cy="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2" name="Google Shape;122;p19"/>
          <p:cNvSpPr txBox="1">
            <a:spLocks noGrp="1"/>
          </p:cNvSpPr>
          <p:nvPr>
            <p:ph type="title" idx="9" hasCustomPrompt="1"/>
          </p:nvPr>
        </p:nvSpPr>
        <p:spPr>
          <a:xfrm>
            <a:off x="8300773" y="4014823"/>
            <a:ext cx="2779200" cy="686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61636731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3"/>
        <p:cNvGrpSpPr/>
        <p:nvPr/>
      </p:nvGrpSpPr>
      <p:grpSpPr>
        <a:xfrm>
          <a:off x="0" y="0"/>
          <a:ext cx="0" cy="0"/>
          <a:chOff x="0" y="0"/>
          <a:chExt cx="0" cy="0"/>
        </a:xfrm>
      </p:grpSpPr>
      <p:sp>
        <p:nvSpPr>
          <p:cNvPr id="124" name="Google Shape;124;p20"/>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20"/>
          <p:cNvSpPr txBox="1">
            <a:spLocks noGrp="1"/>
          </p:cNvSpPr>
          <p:nvPr>
            <p:ph type="subTitle" idx="1"/>
          </p:nvPr>
        </p:nvSpPr>
        <p:spPr>
          <a:xfrm>
            <a:off x="1257713" y="3110812"/>
            <a:ext cx="3736800" cy="1495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6" name="Google Shape;126;p20"/>
          <p:cNvSpPr txBox="1">
            <a:spLocks noGrp="1"/>
          </p:cNvSpPr>
          <p:nvPr>
            <p:ph type="title"/>
          </p:nvPr>
        </p:nvSpPr>
        <p:spPr>
          <a:xfrm>
            <a:off x="950967" y="719333"/>
            <a:ext cx="10290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3035900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7"/>
        <p:cNvGrpSpPr/>
        <p:nvPr/>
      </p:nvGrpSpPr>
      <p:grpSpPr>
        <a:xfrm>
          <a:off x="0" y="0"/>
          <a:ext cx="0" cy="0"/>
          <a:chOff x="0" y="0"/>
          <a:chExt cx="0" cy="0"/>
        </a:xfrm>
      </p:grpSpPr>
      <p:sp>
        <p:nvSpPr>
          <p:cNvPr id="128" name="Google Shape;128;p21"/>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21"/>
          <p:cNvSpPr txBox="1">
            <a:spLocks noGrp="1"/>
          </p:cNvSpPr>
          <p:nvPr>
            <p:ph type="title"/>
          </p:nvPr>
        </p:nvSpPr>
        <p:spPr>
          <a:xfrm>
            <a:off x="950967" y="1820100"/>
            <a:ext cx="5466400" cy="19220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 name="Google Shape;130;p21"/>
          <p:cNvSpPr txBox="1">
            <a:spLocks noGrp="1"/>
          </p:cNvSpPr>
          <p:nvPr>
            <p:ph type="subTitle" idx="1"/>
          </p:nvPr>
        </p:nvSpPr>
        <p:spPr>
          <a:xfrm>
            <a:off x="950967" y="3720951"/>
            <a:ext cx="4970400" cy="144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1" name="Google Shape;131;p21"/>
          <p:cNvSpPr>
            <a:spLocks noGrp="1"/>
          </p:cNvSpPr>
          <p:nvPr>
            <p:ph type="pic" idx="2"/>
          </p:nvPr>
        </p:nvSpPr>
        <p:spPr>
          <a:xfrm>
            <a:off x="6699267" y="719333"/>
            <a:ext cx="4541600" cy="5419200"/>
          </a:xfrm>
          <a:prstGeom prst="rect">
            <a:avLst/>
          </a:prstGeom>
          <a:noFill/>
          <a:ln w="19050" cap="flat" cmpd="sng">
            <a:solidFill>
              <a:schemeClr val="lt1"/>
            </a:solidFill>
            <a:prstDash val="solid"/>
            <a:round/>
            <a:headEnd type="none" w="sm" len="sm"/>
            <a:tailEnd type="none" w="sm" len="sm"/>
          </a:ln>
        </p:spPr>
      </p:sp>
    </p:spTree>
    <p:extLst>
      <p:ext uri="{BB962C8B-B14F-4D97-AF65-F5344CB8AC3E}">
        <p14:creationId xmlns:p14="http://schemas.microsoft.com/office/powerpoint/2010/main" val="942189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2"/>
        <p:cNvGrpSpPr/>
        <p:nvPr/>
      </p:nvGrpSpPr>
      <p:grpSpPr>
        <a:xfrm>
          <a:off x="0" y="0"/>
          <a:ext cx="0" cy="0"/>
          <a:chOff x="0" y="0"/>
          <a:chExt cx="0" cy="0"/>
        </a:xfrm>
      </p:grpSpPr>
      <p:sp>
        <p:nvSpPr>
          <p:cNvPr id="133" name="Google Shape;133;p22"/>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2"/>
          <p:cNvSpPr txBox="1">
            <a:spLocks noGrp="1"/>
          </p:cNvSpPr>
          <p:nvPr>
            <p:ph type="title"/>
          </p:nvPr>
        </p:nvSpPr>
        <p:spPr>
          <a:xfrm>
            <a:off x="950967" y="719333"/>
            <a:ext cx="10290000" cy="7960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 name="Google Shape;135;p22"/>
          <p:cNvSpPr txBox="1">
            <a:spLocks noGrp="1"/>
          </p:cNvSpPr>
          <p:nvPr>
            <p:ph type="subTitle" idx="1"/>
          </p:nvPr>
        </p:nvSpPr>
        <p:spPr>
          <a:xfrm>
            <a:off x="950967" y="1633695"/>
            <a:ext cx="5144800" cy="304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400"/>
              <a:buFont typeface="Arial"/>
              <a:buChar char="●"/>
              <a:defRPr/>
            </a:lvl1pPr>
            <a:lvl2pPr lvl="1" algn="ctr" rtl="0">
              <a:spcBef>
                <a:spcPts val="0"/>
              </a:spcBef>
              <a:spcAft>
                <a:spcPts val="0"/>
              </a:spcAft>
              <a:buClr>
                <a:srgbClr val="202020"/>
              </a:buClr>
              <a:buSzPts val="1400"/>
              <a:buFont typeface="Arial"/>
              <a:buChar char="○"/>
              <a:defRPr/>
            </a:lvl2pPr>
            <a:lvl3pPr lvl="2" algn="ctr" rtl="0">
              <a:spcBef>
                <a:spcPts val="0"/>
              </a:spcBef>
              <a:spcAft>
                <a:spcPts val="0"/>
              </a:spcAft>
              <a:buClr>
                <a:srgbClr val="202020"/>
              </a:buClr>
              <a:buSzPts val="1400"/>
              <a:buFont typeface="Arial"/>
              <a:buChar char="■"/>
              <a:defRPr/>
            </a:lvl3pPr>
            <a:lvl4pPr lvl="3" algn="ctr" rtl="0">
              <a:spcBef>
                <a:spcPts val="0"/>
              </a:spcBef>
              <a:spcAft>
                <a:spcPts val="0"/>
              </a:spcAft>
              <a:buClr>
                <a:srgbClr val="202020"/>
              </a:buClr>
              <a:buSzPts val="1400"/>
              <a:buFont typeface="Arial"/>
              <a:buChar char="●"/>
              <a:defRPr/>
            </a:lvl4pPr>
            <a:lvl5pPr lvl="4" algn="ctr" rtl="0">
              <a:spcBef>
                <a:spcPts val="0"/>
              </a:spcBef>
              <a:spcAft>
                <a:spcPts val="0"/>
              </a:spcAft>
              <a:buClr>
                <a:srgbClr val="202020"/>
              </a:buClr>
              <a:buSzPts val="1400"/>
              <a:buFont typeface="Arial"/>
              <a:buChar char="○"/>
              <a:defRPr/>
            </a:lvl5pPr>
            <a:lvl6pPr lvl="5" algn="ctr" rtl="0">
              <a:spcBef>
                <a:spcPts val="0"/>
              </a:spcBef>
              <a:spcAft>
                <a:spcPts val="0"/>
              </a:spcAft>
              <a:buClr>
                <a:srgbClr val="202020"/>
              </a:buClr>
              <a:buSzPts val="1400"/>
              <a:buFont typeface="Arial"/>
              <a:buChar char="■"/>
              <a:defRPr/>
            </a:lvl6pPr>
            <a:lvl7pPr lvl="6" algn="ctr" rtl="0">
              <a:spcBef>
                <a:spcPts val="0"/>
              </a:spcBef>
              <a:spcAft>
                <a:spcPts val="0"/>
              </a:spcAft>
              <a:buClr>
                <a:srgbClr val="202020"/>
              </a:buClr>
              <a:buSzPts val="1400"/>
              <a:buFont typeface="Arial"/>
              <a:buChar char="●"/>
              <a:defRPr/>
            </a:lvl7pPr>
            <a:lvl8pPr lvl="7" algn="ctr" rtl="0">
              <a:spcBef>
                <a:spcPts val="0"/>
              </a:spcBef>
              <a:spcAft>
                <a:spcPts val="0"/>
              </a:spcAft>
              <a:buClr>
                <a:srgbClr val="202020"/>
              </a:buClr>
              <a:buSzPts val="1400"/>
              <a:buFont typeface="Arial"/>
              <a:buChar char="○"/>
              <a:defRPr/>
            </a:lvl8pPr>
            <a:lvl9pPr lvl="8" algn="ctr" rtl="0">
              <a:spcBef>
                <a:spcPts val="0"/>
              </a:spcBef>
              <a:spcAft>
                <a:spcPts val="0"/>
              </a:spcAft>
              <a:buClr>
                <a:srgbClr val="202020"/>
              </a:buClr>
              <a:buSzPts val="1400"/>
              <a:buFont typeface="Arial"/>
              <a:buChar char="■"/>
              <a:defRPr/>
            </a:lvl9pPr>
          </a:lstStyle>
          <a:p>
            <a:endParaRPr/>
          </a:p>
        </p:txBody>
      </p:sp>
      <p:sp>
        <p:nvSpPr>
          <p:cNvPr id="136" name="Google Shape;136;p22"/>
          <p:cNvSpPr txBox="1">
            <a:spLocks noGrp="1"/>
          </p:cNvSpPr>
          <p:nvPr>
            <p:ph type="subTitle" idx="2"/>
          </p:nvPr>
        </p:nvSpPr>
        <p:spPr>
          <a:xfrm>
            <a:off x="6096000" y="2287633"/>
            <a:ext cx="5144800" cy="239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400"/>
              <a:buChar char="●"/>
              <a:defRPr/>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613253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5624660" y="3714355"/>
            <a:ext cx="5583600" cy="959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ubTitle" idx="1"/>
          </p:nvPr>
        </p:nvSpPr>
        <p:spPr>
          <a:xfrm>
            <a:off x="5624660" y="4778425"/>
            <a:ext cx="5583600" cy="5680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title" idx="2" hasCustomPrompt="1"/>
          </p:nvPr>
        </p:nvSpPr>
        <p:spPr>
          <a:xfrm>
            <a:off x="7463660" y="1945461"/>
            <a:ext cx="1905600" cy="14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61513287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7"/>
        <p:cNvGrpSpPr/>
        <p:nvPr/>
      </p:nvGrpSpPr>
      <p:grpSpPr>
        <a:xfrm>
          <a:off x="0" y="0"/>
          <a:ext cx="0" cy="0"/>
          <a:chOff x="0" y="0"/>
          <a:chExt cx="0" cy="0"/>
        </a:xfrm>
      </p:grpSpPr>
      <p:sp>
        <p:nvSpPr>
          <p:cNvPr id="138" name="Google Shape;138;p23"/>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3"/>
          <p:cNvSpPr txBox="1">
            <a:spLocks noGrp="1"/>
          </p:cNvSpPr>
          <p:nvPr>
            <p:ph type="title"/>
          </p:nvPr>
        </p:nvSpPr>
        <p:spPr>
          <a:xfrm>
            <a:off x="950967" y="719333"/>
            <a:ext cx="10290000" cy="7960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0" name="Google Shape;140;p23"/>
          <p:cNvSpPr txBox="1">
            <a:spLocks noGrp="1"/>
          </p:cNvSpPr>
          <p:nvPr>
            <p:ph type="subTitle" idx="1"/>
          </p:nvPr>
        </p:nvSpPr>
        <p:spPr>
          <a:xfrm>
            <a:off x="950967" y="1632968"/>
            <a:ext cx="5718400" cy="179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250396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1"/>
        <p:cNvGrpSpPr/>
        <p:nvPr/>
      </p:nvGrpSpPr>
      <p:grpSpPr>
        <a:xfrm>
          <a:off x="0" y="0"/>
          <a:ext cx="0" cy="0"/>
          <a:chOff x="0" y="0"/>
          <a:chExt cx="0" cy="0"/>
        </a:xfrm>
      </p:grpSpPr>
      <p:sp>
        <p:nvSpPr>
          <p:cNvPr id="142" name="Google Shape;142;p24"/>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4"/>
          <p:cNvSpPr txBox="1">
            <a:spLocks noGrp="1"/>
          </p:cNvSpPr>
          <p:nvPr>
            <p:ph type="title"/>
          </p:nvPr>
        </p:nvSpPr>
        <p:spPr>
          <a:xfrm>
            <a:off x="950967" y="719333"/>
            <a:ext cx="10290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4551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4"/>
        <p:cNvGrpSpPr/>
        <p:nvPr/>
      </p:nvGrpSpPr>
      <p:grpSpPr>
        <a:xfrm>
          <a:off x="0" y="0"/>
          <a:ext cx="0" cy="0"/>
          <a:chOff x="0" y="0"/>
          <a:chExt cx="0" cy="0"/>
        </a:xfrm>
      </p:grpSpPr>
      <p:sp>
        <p:nvSpPr>
          <p:cNvPr id="145" name="Google Shape;145;p25"/>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5"/>
          <p:cNvSpPr txBox="1">
            <a:spLocks noGrp="1"/>
          </p:cNvSpPr>
          <p:nvPr>
            <p:ph type="title"/>
          </p:nvPr>
        </p:nvSpPr>
        <p:spPr>
          <a:xfrm>
            <a:off x="950967" y="719333"/>
            <a:ext cx="10290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7425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7"/>
        <p:cNvGrpSpPr/>
        <p:nvPr/>
      </p:nvGrpSpPr>
      <p:grpSpPr>
        <a:xfrm>
          <a:off x="0" y="0"/>
          <a:ext cx="0" cy="0"/>
          <a:chOff x="0" y="0"/>
          <a:chExt cx="0" cy="0"/>
        </a:xfrm>
      </p:grpSpPr>
      <p:sp>
        <p:nvSpPr>
          <p:cNvPr id="148" name="Google Shape;148;p26"/>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ctrTitle"/>
          </p:nvPr>
        </p:nvSpPr>
        <p:spPr>
          <a:xfrm>
            <a:off x="4216333" y="961500"/>
            <a:ext cx="7075200" cy="12656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74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0" name="Google Shape;150;p26"/>
          <p:cNvSpPr txBox="1">
            <a:spLocks noGrp="1"/>
          </p:cNvSpPr>
          <p:nvPr>
            <p:ph type="subTitle" idx="1"/>
          </p:nvPr>
        </p:nvSpPr>
        <p:spPr>
          <a:xfrm>
            <a:off x="5287933" y="2358367"/>
            <a:ext cx="4932000" cy="1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 name="Google Shape;151;p26"/>
          <p:cNvSpPr txBox="1"/>
          <p:nvPr/>
        </p:nvSpPr>
        <p:spPr>
          <a:xfrm>
            <a:off x="5287933" y="5557767"/>
            <a:ext cx="5989600" cy="588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200" b="1">
                <a:solidFill>
                  <a:schemeClr val="lt1"/>
                </a:solidFill>
                <a:latin typeface="Inter"/>
                <a:ea typeface="Inter"/>
                <a:cs typeface="Inter"/>
                <a:sym typeface="Inter"/>
              </a:rPr>
              <a:t>CREDITS</a:t>
            </a:r>
            <a:r>
              <a:rPr lang="en" sz="1200">
                <a:solidFill>
                  <a:schemeClr val="lt1"/>
                </a:solidFill>
                <a:latin typeface="Inter"/>
                <a:ea typeface="Inter"/>
                <a:cs typeface="Inter"/>
                <a:sym typeface="Inter"/>
              </a:rPr>
              <a:t>: This presentation template was created by </a:t>
            </a:r>
            <a:r>
              <a:rPr lang="en" sz="1200" b="1">
                <a:solidFill>
                  <a:schemeClr val="lt1"/>
                </a:solidFill>
                <a:uFill>
                  <a:noFill/>
                </a:uFill>
                <a:latin typeface="Inter"/>
                <a:ea typeface="Inter"/>
                <a:cs typeface="Inter"/>
                <a:sym typeface="Inter"/>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200">
                <a:solidFill>
                  <a:schemeClr val="lt1"/>
                </a:solidFill>
                <a:latin typeface="Inter"/>
                <a:ea typeface="Inter"/>
                <a:cs typeface="Inter"/>
                <a:sym typeface="Inter"/>
              </a:rPr>
              <a:t>, including icons by </a:t>
            </a:r>
            <a:r>
              <a:rPr lang="en" sz="1200" b="1">
                <a:solidFill>
                  <a:schemeClr val="lt1"/>
                </a:solidFill>
                <a:uFill>
                  <a:noFill/>
                </a:uFill>
                <a:latin typeface="Inter"/>
                <a:ea typeface="Inter"/>
                <a:cs typeface="Inter"/>
                <a:sym typeface="Inter"/>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a:solidFill>
                  <a:schemeClr val="lt1"/>
                </a:solidFill>
                <a:latin typeface="Inter"/>
                <a:ea typeface="Inter"/>
                <a:cs typeface="Inter"/>
                <a:sym typeface="Inter"/>
              </a:rPr>
              <a:t> and infographics &amp; images by </a:t>
            </a:r>
            <a:r>
              <a:rPr lang="en" sz="1200" b="1">
                <a:solidFill>
                  <a:schemeClr val="lt1"/>
                </a:solidFill>
                <a:uFill>
                  <a:noFill/>
                </a:uFill>
                <a:latin typeface="Inter"/>
                <a:ea typeface="Inter"/>
                <a:cs typeface="Inter"/>
                <a:sym typeface="Inter"/>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200" b="1">
              <a:solidFill>
                <a:schemeClr val="lt1"/>
              </a:solidFill>
              <a:latin typeface="Inter"/>
              <a:ea typeface="Inter"/>
              <a:cs typeface="Inter"/>
              <a:sym typeface="Inter"/>
            </a:endParaRPr>
          </a:p>
        </p:txBody>
      </p:sp>
    </p:spTree>
    <p:extLst>
      <p:ext uri="{BB962C8B-B14F-4D97-AF65-F5344CB8AC3E}">
        <p14:creationId xmlns:p14="http://schemas.microsoft.com/office/powerpoint/2010/main" val="2601396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2"/>
        <p:cNvGrpSpPr/>
        <p:nvPr/>
      </p:nvGrpSpPr>
      <p:grpSpPr>
        <a:xfrm>
          <a:off x="0" y="0"/>
          <a:ext cx="0" cy="0"/>
          <a:chOff x="0" y="0"/>
          <a:chExt cx="0" cy="0"/>
        </a:xfrm>
      </p:grpSpPr>
      <p:sp>
        <p:nvSpPr>
          <p:cNvPr id="153" name="Google Shape;153;p27"/>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27"/>
          <p:cNvSpPr/>
          <p:nvPr/>
        </p:nvSpPr>
        <p:spPr>
          <a:xfrm>
            <a:off x="963184" y="6137112"/>
            <a:ext cx="10277633" cy="51"/>
          </a:xfrm>
          <a:custGeom>
            <a:avLst/>
            <a:gdLst/>
            <a:ahLst/>
            <a:cxnLst/>
            <a:rect l="l" t="t" r="r" b="b"/>
            <a:pathLst>
              <a:path w="93255" h="1" fill="none" extrusionOk="0">
                <a:moveTo>
                  <a:pt x="93255" y="0"/>
                </a:moveTo>
                <a:lnTo>
                  <a:pt x="1" y="0"/>
                </a:lnTo>
              </a:path>
            </a:pathLst>
          </a:custGeom>
          <a:noFill/>
          <a:ln w="1140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6453081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5"/>
        <p:cNvGrpSpPr/>
        <p:nvPr/>
      </p:nvGrpSpPr>
      <p:grpSpPr>
        <a:xfrm>
          <a:off x="0" y="0"/>
          <a:ext cx="0" cy="0"/>
          <a:chOff x="0" y="0"/>
          <a:chExt cx="0" cy="0"/>
        </a:xfrm>
      </p:grpSpPr>
      <p:sp>
        <p:nvSpPr>
          <p:cNvPr id="156" name="Google Shape;156;p28"/>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28"/>
          <p:cNvGrpSpPr/>
          <p:nvPr/>
        </p:nvGrpSpPr>
        <p:grpSpPr>
          <a:xfrm>
            <a:off x="950974" y="719353"/>
            <a:ext cx="3282468" cy="3102035"/>
            <a:chOff x="5366870" y="1480146"/>
            <a:chExt cx="889044" cy="840174"/>
          </a:xfrm>
        </p:grpSpPr>
        <p:grpSp>
          <p:nvGrpSpPr>
            <p:cNvPr id="158" name="Google Shape;158;p28"/>
            <p:cNvGrpSpPr/>
            <p:nvPr/>
          </p:nvGrpSpPr>
          <p:grpSpPr>
            <a:xfrm flipH="1">
              <a:off x="5366870" y="1480146"/>
              <a:ext cx="889044" cy="840174"/>
              <a:chOff x="2469213" y="2816907"/>
              <a:chExt cx="571475" cy="540062"/>
            </a:xfrm>
          </p:grpSpPr>
          <p:sp>
            <p:nvSpPr>
              <p:cNvPr id="159" name="Google Shape;159;p28"/>
              <p:cNvSpPr/>
              <p:nvPr/>
            </p:nvSpPr>
            <p:spPr>
              <a:xfrm>
                <a:off x="2469213" y="2816907"/>
                <a:ext cx="571475" cy="447600"/>
              </a:xfrm>
              <a:custGeom>
                <a:avLst/>
                <a:gdLst/>
                <a:ahLst/>
                <a:cxnLst/>
                <a:rect l="l" t="t" r="r" b="b"/>
                <a:pathLst>
                  <a:path w="22859" h="17904" extrusionOk="0">
                    <a:moveTo>
                      <a:pt x="1794" y="1"/>
                    </a:moveTo>
                    <a:cubicBezTo>
                      <a:pt x="791" y="1"/>
                      <a:pt x="1" y="822"/>
                      <a:pt x="1" y="1794"/>
                    </a:cubicBezTo>
                    <a:lnTo>
                      <a:pt x="1" y="16111"/>
                    </a:lnTo>
                    <a:cubicBezTo>
                      <a:pt x="1" y="17114"/>
                      <a:pt x="791" y="17904"/>
                      <a:pt x="1794" y="17904"/>
                    </a:cubicBezTo>
                    <a:lnTo>
                      <a:pt x="21095" y="17904"/>
                    </a:lnTo>
                    <a:cubicBezTo>
                      <a:pt x="22068" y="17904"/>
                      <a:pt x="22858" y="17114"/>
                      <a:pt x="22858" y="16111"/>
                    </a:cubicBezTo>
                    <a:lnTo>
                      <a:pt x="22858" y="1794"/>
                    </a:lnTo>
                    <a:cubicBezTo>
                      <a:pt x="22858" y="822"/>
                      <a:pt x="22068" y="1"/>
                      <a:pt x="21095" y="1"/>
                    </a:cubicBezTo>
                    <a:close/>
                  </a:path>
                </a:pathLst>
              </a:custGeom>
              <a:solidFill>
                <a:schemeClr val="dk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8"/>
              <p:cNvSpPr/>
              <p:nvPr/>
            </p:nvSpPr>
            <p:spPr>
              <a:xfrm>
                <a:off x="2567238" y="3264243"/>
                <a:ext cx="103375" cy="92725"/>
              </a:xfrm>
              <a:custGeom>
                <a:avLst/>
                <a:gdLst/>
                <a:ahLst/>
                <a:cxnLst/>
                <a:rect l="l" t="t" r="r" b="b"/>
                <a:pathLst>
                  <a:path w="4135" h="3709" extrusionOk="0">
                    <a:moveTo>
                      <a:pt x="31" y="0"/>
                    </a:moveTo>
                    <a:lnTo>
                      <a:pt x="1" y="3709"/>
                    </a:lnTo>
                    <a:lnTo>
                      <a:pt x="4135" y="0"/>
                    </a:lnTo>
                    <a:close/>
                  </a:path>
                </a:pathLst>
              </a:custGeom>
              <a:solidFill>
                <a:schemeClr val="dk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28"/>
            <p:cNvSpPr/>
            <p:nvPr/>
          </p:nvSpPr>
          <p:spPr>
            <a:xfrm>
              <a:off x="5918626" y="2119997"/>
              <a:ext cx="180125" cy="141825"/>
            </a:xfrm>
            <a:custGeom>
              <a:avLst/>
              <a:gdLst/>
              <a:ahLst/>
              <a:cxnLst/>
              <a:rect l="l" t="t" r="r" b="b"/>
              <a:pathLst>
                <a:path w="7205" h="5673" extrusionOk="0">
                  <a:moveTo>
                    <a:pt x="0" y="1059"/>
                  </a:moveTo>
                  <a:lnTo>
                    <a:pt x="3487" y="3955"/>
                  </a:lnTo>
                  <a:lnTo>
                    <a:pt x="7060" y="5673"/>
                  </a:lnTo>
                  <a:lnTo>
                    <a:pt x="7205" y="0"/>
                  </a:lnTo>
                  <a:close/>
                </a:path>
              </a:pathLst>
            </a:custGeom>
            <a:solidFill>
              <a:schemeClr val="dk1"/>
            </a:solidFill>
            <a:ln>
              <a:noFill/>
            </a:ln>
          </p:spPr>
        </p:sp>
      </p:grpSp>
      <p:grpSp>
        <p:nvGrpSpPr>
          <p:cNvPr id="162" name="Google Shape;162;p28"/>
          <p:cNvGrpSpPr/>
          <p:nvPr/>
        </p:nvGrpSpPr>
        <p:grpSpPr>
          <a:xfrm flipH="1">
            <a:off x="9874927" y="1778681"/>
            <a:ext cx="1185392" cy="1120232"/>
            <a:chOff x="5366870" y="1480146"/>
            <a:chExt cx="889044" cy="840174"/>
          </a:xfrm>
        </p:grpSpPr>
        <p:grpSp>
          <p:nvGrpSpPr>
            <p:cNvPr id="163" name="Google Shape;163;p28"/>
            <p:cNvGrpSpPr/>
            <p:nvPr/>
          </p:nvGrpSpPr>
          <p:grpSpPr>
            <a:xfrm flipH="1">
              <a:off x="5366870" y="1480146"/>
              <a:ext cx="889044" cy="840174"/>
              <a:chOff x="2469213" y="2816907"/>
              <a:chExt cx="571475" cy="540062"/>
            </a:xfrm>
          </p:grpSpPr>
          <p:sp>
            <p:nvSpPr>
              <p:cNvPr id="164" name="Google Shape;164;p28"/>
              <p:cNvSpPr/>
              <p:nvPr/>
            </p:nvSpPr>
            <p:spPr>
              <a:xfrm>
                <a:off x="2469213" y="2816907"/>
                <a:ext cx="571475" cy="447600"/>
              </a:xfrm>
              <a:custGeom>
                <a:avLst/>
                <a:gdLst/>
                <a:ahLst/>
                <a:cxnLst/>
                <a:rect l="l" t="t" r="r" b="b"/>
                <a:pathLst>
                  <a:path w="22859" h="17904" extrusionOk="0">
                    <a:moveTo>
                      <a:pt x="1794" y="1"/>
                    </a:moveTo>
                    <a:cubicBezTo>
                      <a:pt x="791" y="1"/>
                      <a:pt x="1" y="822"/>
                      <a:pt x="1" y="1794"/>
                    </a:cubicBezTo>
                    <a:lnTo>
                      <a:pt x="1" y="16111"/>
                    </a:lnTo>
                    <a:cubicBezTo>
                      <a:pt x="1" y="17114"/>
                      <a:pt x="791" y="17904"/>
                      <a:pt x="1794" y="17904"/>
                    </a:cubicBezTo>
                    <a:lnTo>
                      <a:pt x="21095" y="17904"/>
                    </a:lnTo>
                    <a:cubicBezTo>
                      <a:pt x="22068" y="17904"/>
                      <a:pt x="22858" y="17114"/>
                      <a:pt x="22858" y="16111"/>
                    </a:cubicBezTo>
                    <a:lnTo>
                      <a:pt x="22858" y="1794"/>
                    </a:lnTo>
                    <a:cubicBezTo>
                      <a:pt x="22858" y="822"/>
                      <a:pt x="22068" y="1"/>
                      <a:pt x="21095" y="1"/>
                    </a:cubicBezTo>
                    <a:close/>
                  </a:path>
                </a:pathLst>
              </a:custGeom>
              <a:solidFill>
                <a:schemeClr val="dk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8"/>
              <p:cNvSpPr/>
              <p:nvPr/>
            </p:nvSpPr>
            <p:spPr>
              <a:xfrm>
                <a:off x="2567238" y="3264243"/>
                <a:ext cx="103375" cy="92725"/>
              </a:xfrm>
              <a:custGeom>
                <a:avLst/>
                <a:gdLst/>
                <a:ahLst/>
                <a:cxnLst/>
                <a:rect l="l" t="t" r="r" b="b"/>
                <a:pathLst>
                  <a:path w="4135" h="3709" extrusionOk="0">
                    <a:moveTo>
                      <a:pt x="31" y="0"/>
                    </a:moveTo>
                    <a:lnTo>
                      <a:pt x="1" y="3709"/>
                    </a:lnTo>
                    <a:lnTo>
                      <a:pt x="4135" y="0"/>
                    </a:lnTo>
                    <a:close/>
                  </a:path>
                </a:pathLst>
              </a:custGeom>
              <a:solidFill>
                <a:schemeClr val="dk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28"/>
            <p:cNvSpPr/>
            <p:nvPr/>
          </p:nvSpPr>
          <p:spPr>
            <a:xfrm>
              <a:off x="5935275" y="2120000"/>
              <a:ext cx="148825" cy="95750"/>
            </a:xfrm>
            <a:custGeom>
              <a:avLst/>
              <a:gdLst/>
              <a:ahLst/>
              <a:cxnLst/>
              <a:rect l="l" t="t" r="r" b="b"/>
              <a:pathLst>
                <a:path w="5953" h="3830" extrusionOk="0">
                  <a:moveTo>
                    <a:pt x="0" y="949"/>
                  </a:moveTo>
                  <a:lnTo>
                    <a:pt x="2881" y="3544"/>
                  </a:lnTo>
                  <a:lnTo>
                    <a:pt x="5929" y="3830"/>
                  </a:lnTo>
                  <a:lnTo>
                    <a:pt x="5953" y="0"/>
                  </a:lnTo>
                  <a:close/>
                </a:path>
              </a:pathLst>
            </a:custGeom>
            <a:solidFill>
              <a:schemeClr val="dk1"/>
            </a:solidFill>
            <a:ln>
              <a:noFill/>
            </a:ln>
          </p:spPr>
        </p:sp>
      </p:grpSp>
      <p:sp>
        <p:nvSpPr>
          <p:cNvPr id="167" name="Google Shape;167;p28"/>
          <p:cNvSpPr/>
          <p:nvPr/>
        </p:nvSpPr>
        <p:spPr>
          <a:xfrm>
            <a:off x="963184" y="6137112"/>
            <a:ext cx="10277633" cy="51"/>
          </a:xfrm>
          <a:custGeom>
            <a:avLst/>
            <a:gdLst/>
            <a:ahLst/>
            <a:cxnLst/>
            <a:rect l="l" t="t" r="r" b="b"/>
            <a:pathLst>
              <a:path w="93255" h="1" fill="none" extrusionOk="0">
                <a:moveTo>
                  <a:pt x="93255" y="0"/>
                </a:moveTo>
                <a:lnTo>
                  <a:pt x="1" y="0"/>
                </a:lnTo>
              </a:path>
            </a:pathLst>
          </a:custGeom>
          <a:noFill/>
          <a:ln w="1140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6526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8"/>
        <p:cNvGrpSpPr/>
        <p:nvPr/>
      </p:nvGrpSpPr>
      <p:grpSpPr>
        <a:xfrm>
          <a:off x="0" y="0"/>
          <a:ext cx="0" cy="0"/>
          <a:chOff x="0" y="0"/>
          <a:chExt cx="0" cy="0"/>
        </a:xfrm>
      </p:grpSpPr>
      <p:sp>
        <p:nvSpPr>
          <p:cNvPr id="169" name="Google Shape;169;p29"/>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29"/>
          <p:cNvSpPr/>
          <p:nvPr/>
        </p:nvSpPr>
        <p:spPr>
          <a:xfrm>
            <a:off x="963184" y="6137112"/>
            <a:ext cx="10277633" cy="51"/>
          </a:xfrm>
          <a:custGeom>
            <a:avLst/>
            <a:gdLst/>
            <a:ahLst/>
            <a:cxnLst/>
            <a:rect l="l" t="t" r="r" b="b"/>
            <a:pathLst>
              <a:path w="93255" h="1" fill="none" extrusionOk="0">
                <a:moveTo>
                  <a:pt x="93255" y="0"/>
                </a:moveTo>
                <a:lnTo>
                  <a:pt x="1" y="0"/>
                </a:lnTo>
              </a:path>
            </a:pathLst>
          </a:custGeom>
          <a:noFill/>
          <a:ln w="1140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29"/>
          <p:cNvSpPr/>
          <p:nvPr/>
        </p:nvSpPr>
        <p:spPr>
          <a:xfrm>
            <a:off x="963667" y="4071433"/>
            <a:ext cx="10277200" cy="54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8277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body" idx="1"/>
          </p:nvPr>
        </p:nvSpPr>
        <p:spPr>
          <a:xfrm>
            <a:off x="1126423" y="2362369"/>
            <a:ext cx="4806400" cy="3452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4" name="Google Shape;24;p5"/>
          <p:cNvSpPr txBox="1">
            <a:spLocks noGrp="1"/>
          </p:cNvSpPr>
          <p:nvPr>
            <p:ph type="body" idx="2"/>
          </p:nvPr>
        </p:nvSpPr>
        <p:spPr>
          <a:xfrm>
            <a:off x="6265613" y="2362369"/>
            <a:ext cx="4806400" cy="3452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5" name="Google Shape;25;p5"/>
          <p:cNvSpPr txBox="1">
            <a:spLocks noGrp="1"/>
          </p:cNvSpPr>
          <p:nvPr>
            <p:ph type="title"/>
          </p:nvPr>
        </p:nvSpPr>
        <p:spPr>
          <a:xfrm>
            <a:off x="1126424" y="1790901"/>
            <a:ext cx="4806400" cy="595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None/>
              <a:defRPr sz="2667"/>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26" name="Google Shape;26;p5"/>
          <p:cNvSpPr txBox="1">
            <a:spLocks noGrp="1"/>
          </p:cNvSpPr>
          <p:nvPr>
            <p:ph type="title" idx="3"/>
          </p:nvPr>
        </p:nvSpPr>
        <p:spPr>
          <a:xfrm>
            <a:off x="6265615" y="1790901"/>
            <a:ext cx="4806400" cy="595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None/>
              <a:defRPr sz="2667"/>
            </a:lvl1pPr>
            <a:lvl2pPr lvl="1" rtl="0">
              <a:spcBef>
                <a:spcPts val="0"/>
              </a:spcBef>
              <a:spcAft>
                <a:spcPts val="0"/>
              </a:spcAft>
              <a:buSzPts val="2800"/>
              <a:buNone/>
              <a:defRPr>
                <a:latin typeface="Inter"/>
                <a:ea typeface="Inter"/>
                <a:cs typeface="Inter"/>
                <a:sym typeface="Inter"/>
              </a:defRPr>
            </a:lvl2pPr>
            <a:lvl3pPr lvl="2" rtl="0">
              <a:spcBef>
                <a:spcPts val="0"/>
              </a:spcBef>
              <a:spcAft>
                <a:spcPts val="0"/>
              </a:spcAft>
              <a:buSzPts val="2800"/>
              <a:buNone/>
              <a:defRPr>
                <a:latin typeface="Inter"/>
                <a:ea typeface="Inter"/>
                <a:cs typeface="Inter"/>
                <a:sym typeface="Inter"/>
              </a:defRPr>
            </a:lvl3pPr>
            <a:lvl4pPr lvl="3" rtl="0">
              <a:spcBef>
                <a:spcPts val="0"/>
              </a:spcBef>
              <a:spcAft>
                <a:spcPts val="0"/>
              </a:spcAft>
              <a:buSzPts val="2800"/>
              <a:buNone/>
              <a:defRPr>
                <a:latin typeface="Inter"/>
                <a:ea typeface="Inter"/>
                <a:cs typeface="Inter"/>
                <a:sym typeface="Inter"/>
              </a:defRPr>
            </a:lvl4pPr>
            <a:lvl5pPr lvl="4" rtl="0">
              <a:spcBef>
                <a:spcPts val="0"/>
              </a:spcBef>
              <a:spcAft>
                <a:spcPts val="0"/>
              </a:spcAft>
              <a:buSzPts val="2800"/>
              <a:buNone/>
              <a:defRPr>
                <a:latin typeface="Inter"/>
                <a:ea typeface="Inter"/>
                <a:cs typeface="Inter"/>
                <a:sym typeface="Inter"/>
              </a:defRPr>
            </a:lvl5pPr>
            <a:lvl6pPr lvl="5" rtl="0">
              <a:spcBef>
                <a:spcPts val="0"/>
              </a:spcBef>
              <a:spcAft>
                <a:spcPts val="0"/>
              </a:spcAft>
              <a:buSzPts val="2800"/>
              <a:buNone/>
              <a:defRPr>
                <a:latin typeface="Inter"/>
                <a:ea typeface="Inter"/>
                <a:cs typeface="Inter"/>
                <a:sym typeface="Inter"/>
              </a:defRPr>
            </a:lvl6pPr>
            <a:lvl7pPr lvl="6" rtl="0">
              <a:spcBef>
                <a:spcPts val="0"/>
              </a:spcBef>
              <a:spcAft>
                <a:spcPts val="0"/>
              </a:spcAft>
              <a:buSzPts val="2800"/>
              <a:buNone/>
              <a:defRPr>
                <a:latin typeface="Inter"/>
                <a:ea typeface="Inter"/>
                <a:cs typeface="Inter"/>
                <a:sym typeface="Inter"/>
              </a:defRPr>
            </a:lvl7pPr>
            <a:lvl8pPr lvl="7" rtl="0">
              <a:spcBef>
                <a:spcPts val="0"/>
              </a:spcBef>
              <a:spcAft>
                <a:spcPts val="0"/>
              </a:spcAft>
              <a:buSzPts val="2800"/>
              <a:buNone/>
              <a:defRPr>
                <a:latin typeface="Inter"/>
                <a:ea typeface="Inter"/>
                <a:cs typeface="Inter"/>
                <a:sym typeface="Inter"/>
              </a:defRPr>
            </a:lvl8pPr>
            <a:lvl9pPr lvl="8" rtl="0">
              <a:spcBef>
                <a:spcPts val="0"/>
              </a:spcBef>
              <a:spcAft>
                <a:spcPts val="0"/>
              </a:spcAft>
              <a:buSzPts val="2800"/>
              <a:buNone/>
              <a:defRPr>
                <a:latin typeface="Inter"/>
                <a:ea typeface="Inter"/>
                <a:cs typeface="Inter"/>
                <a:sym typeface="Inter"/>
              </a:defRPr>
            </a:lvl9pPr>
          </a:lstStyle>
          <a:p>
            <a:endParaRPr/>
          </a:p>
        </p:txBody>
      </p:sp>
      <p:sp>
        <p:nvSpPr>
          <p:cNvPr id="27" name="Google Shape;27;p5"/>
          <p:cNvSpPr txBox="1">
            <a:spLocks noGrp="1"/>
          </p:cNvSpPr>
          <p:nvPr>
            <p:ph type="title" idx="4"/>
          </p:nvPr>
        </p:nvSpPr>
        <p:spPr>
          <a:xfrm>
            <a:off x="950967" y="719333"/>
            <a:ext cx="103268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889321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6"/>
          <p:cNvSpPr txBox="1">
            <a:spLocks noGrp="1"/>
          </p:cNvSpPr>
          <p:nvPr>
            <p:ph type="title"/>
          </p:nvPr>
        </p:nvSpPr>
        <p:spPr>
          <a:xfrm>
            <a:off x="950967" y="719333"/>
            <a:ext cx="10326800" cy="763600"/>
          </a:xfrm>
          <a:prstGeom prst="rect">
            <a:avLst/>
          </a:prstGeom>
          <a:noFill/>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Font typeface="Inter"/>
              <a:buNone/>
              <a:defRPr b="1">
                <a:latin typeface="Inter"/>
                <a:ea typeface="Inter"/>
                <a:cs typeface="Inter"/>
                <a:sym typeface="Inter"/>
              </a:defRPr>
            </a:lvl2pPr>
            <a:lvl3pPr lvl="2">
              <a:spcBef>
                <a:spcPts val="0"/>
              </a:spcBef>
              <a:spcAft>
                <a:spcPts val="0"/>
              </a:spcAft>
              <a:buSzPts val="2800"/>
              <a:buFont typeface="Inter"/>
              <a:buNone/>
              <a:defRPr b="1">
                <a:latin typeface="Inter"/>
                <a:ea typeface="Inter"/>
                <a:cs typeface="Inter"/>
                <a:sym typeface="Inter"/>
              </a:defRPr>
            </a:lvl3pPr>
            <a:lvl4pPr lvl="3">
              <a:spcBef>
                <a:spcPts val="0"/>
              </a:spcBef>
              <a:spcAft>
                <a:spcPts val="0"/>
              </a:spcAft>
              <a:buSzPts val="2800"/>
              <a:buFont typeface="Inter"/>
              <a:buNone/>
              <a:defRPr b="1">
                <a:latin typeface="Inter"/>
                <a:ea typeface="Inter"/>
                <a:cs typeface="Inter"/>
                <a:sym typeface="Inter"/>
              </a:defRPr>
            </a:lvl4pPr>
            <a:lvl5pPr lvl="4">
              <a:spcBef>
                <a:spcPts val="0"/>
              </a:spcBef>
              <a:spcAft>
                <a:spcPts val="0"/>
              </a:spcAft>
              <a:buSzPts val="2800"/>
              <a:buFont typeface="Inter"/>
              <a:buNone/>
              <a:defRPr b="1">
                <a:latin typeface="Inter"/>
                <a:ea typeface="Inter"/>
                <a:cs typeface="Inter"/>
                <a:sym typeface="Inter"/>
              </a:defRPr>
            </a:lvl5pPr>
            <a:lvl6pPr lvl="5">
              <a:spcBef>
                <a:spcPts val="0"/>
              </a:spcBef>
              <a:spcAft>
                <a:spcPts val="0"/>
              </a:spcAft>
              <a:buSzPts val="2800"/>
              <a:buFont typeface="Inter"/>
              <a:buNone/>
              <a:defRPr b="1">
                <a:latin typeface="Inter"/>
                <a:ea typeface="Inter"/>
                <a:cs typeface="Inter"/>
                <a:sym typeface="Inter"/>
              </a:defRPr>
            </a:lvl6pPr>
            <a:lvl7pPr lvl="6">
              <a:spcBef>
                <a:spcPts val="0"/>
              </a:spcBef>
              <a:spcAft>
                <a:spcPts val="0"/>
              </a:spcAft>
              <a:buSzPts val="2800"/>
              <a:buFont typeface="Inter"/>
              <a:buNone/>
              <a:defRPr b="1">
                <a:latin typeface="Inter"/>
                <a:ea typeface="Inter"/>
                <a:cs typeface="Inter"/>
                <a:sym typeface="Inter"/>
              </a:defRPr>
            </a:lvl7pPr>
            <a:lvl8pPr lvl="7">
              <a:spcBef>
                <a:spcPts val="0"/>
              </a:spcBef>
              <a:spcAft>
                <a:spcPts val="0"/>
              </a:spcAft>
              <a:buSzPts val="2800"/>
              <a:buFont typeface="Inter"/>
              <a:buNone/>
              <a:defRPr b="1">
                <a:latin typeface="Inter"/>
                <a:ea typeface="Inter"/>
                <a:cs typeface="Inter"/>
                <a:sym typeface="Inter"/>
              </a:defRPr>
            </a:lvl8pPr>
            <a:lvl9pPr lvl="8">
              <a:spcBef>
                <a:spcPts val="0"/>
              </a:spcBef>
              <a:spcAft>
                <a:spcPts val="0"/>
              </a:spcAft>
              <a:buSzPts val="2800"/>
              <a:buFont typeface="Inter"/>
              <a:buNone/>
              <a:defRPr b="1">
                <a:latin typeface="Inter"/>
                <a:ea typeface="Inter"/>
                <a:cs typeface="Inter"/>
                <a:sym typeface="Inter"/>
              </a:defRPr>
            </a:lvl9pPr>
          </a:lstStyle>
          <a:p>
            <a:endParaRPr/>
          </a:p>
        </p:txBody>
      </p:sp>
    </p:spTree>
    <p:extLst>
      <p:ext uri="{BB962C8B-B14F-4D97-AF65-F5344CB8AC3E}">
        <p14:creationId xmlns:p14="http://schemas.microsoft.com/office/powerpoint/2010/main" val="19422214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7"/>
          <p:cNvSpPr txBox="1">
            <a:spLocks noGrp="1"/>
          </p:cNvSpPr>
          <p:nvPr>
            <p:ph type="title"/>
          </p:nvPr>
        </p:nvSpPr>
        <p:spPr>
          <a:xfrm>
            <a:off x="950967" y="719333"/>
            <a:ext cx="10326800" cy="766800"/>
          </a:xfrm>
          <a:prstGeom prst="rect">
            <a:avLst/>
          </a:prstGeom>
          <a:noFill/>
        </p:spPr>
        <p:txBody>
          <a:bodyPr spcFirstLastPara="1" wrap="square" lIns="91425" tIns="91425" rIns="91425" bIns="91425" anchor="t" anchorCtr="0">
            <a:noAutofit/>
          </a:bodyPr>
          <a:lstStyle>
            <a:lvl1pPr lvl="0" algn="l">
              <a:spcBef>
                <a:spcPts val="0"/>
              </a:spcBef>
              <a:spcAft>
                <a:spcPts val="0"/>
              </a:spcAft>
              <a:buSzPts val="24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4" name="Google Shape;34;p7"/>
          <p:cNvSpPr txBox="1">
            <a:spLocks noGrp="1"/>
          </p:cNvSpPr>
          <p:nvPr>
            <p:ph type="body" idx="1"/>
          </p:nvPr>
        </p:nvSpPr>
        <p:spPr>
          <a:xfrm>
            <a:off x="950967" y="2080733"/>
            <a:ext cx="5145200" cy="371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lt2"/>
              </a:buClr>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2694133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8"/>
          <p:cNvSpPr txBox="1">
            <a:spLocks noGrp="1"/>
          </p:cNvSpPr>
          <p:nvPr>
            <p:ph type="title"/>
          </p:nvPr>
        </p:nvSpPr>
        <p:spPr>
          <a:xfrm flipH="1">
            <a:off x="4598967" y="1711300"/>
            <a:ext cx="6642000" cy="27644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89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600156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
        <p:cNvGrpSpPr/>
        <p:nvPr/>
      </p:nvGrpSpPr>
      <p:grpSpPr>
        <a:xfrm>
          <a:off x="0" y="0"/>
          <a:ext cx="0" cy="0"/>
          <a:chOff x="0" y="0"/>
          <a:chExt cx="0" cy="0"/>
        </a:xfrm>
      </p:grpSpPr>
      <p:sp>
        <p:nvSpPr>
          <p:cNvPr id="39" name="Google Shape;39;p9"/>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9"/>
          <p:cNvSpPr txBox="1">
            <a:spLocks noGrp="1"/>
          </p:cNvSpPr>
          <p:nvPr>
            <p:ph type="subTitle" idx="1"/>
          </p:nvPr>
        </p:nvSpPr>
        <p:spPr>
          <a:xfrm>
            <a:off x="950967" y="3004167"/>
            <a:ext cx="6506400" cy="191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1" name="Google Shape;41;p9"/>
          <p:cNvSpPr txBox="1">
            <a:spLocks noGrp="1"/>
          </p:cNvSpPr>
          <p:nvPr>
            <p:ph type="title"/>
          </p:nvPr>
        </p:nvSpPr>
        <p:spPr>
          <a:xfrm>
            <a:off x="950967" y="2016833"/>
            <a:ext cx="6506400" cy="9960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324886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1011200" y="770924"/>
            <a:ext cx="3162000" cy="23112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a:endParaRPr/>
          </a:p>
        </p:txBody>
      </p:sp>
    </p:spTree>
    <p:extLst>
      <p:ext uri="{BB962C8B-B14F-4D97-AF65-F5344CB8AC3E}">
        <p14:creationId xmlns:p14="http://schemas.microsoft.com/office/powerpoint/2010/main" val="8081311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p:nvPr/>
        </p:nvSpPr>
        <p:spPr>
          <a:xfrm>
            <a:off x="449400" y="378600"/>
            <a:ext cx="11293200" cy="6100800"/>
          </a:xfrm>
          <a:prstGeom prst="roundRect">
            <a:avLst>
              <a:gd name="adj" fmla="val 4514"/>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11"/>
          <p:cNvSpPr txBox="1">
            <a:spLocks noGrp="1"/>
          </p:cNvSpPr>
          <p:nvPr>
            <p:ph type="title" hasCustomPrompt="1"/>
          </p:nvPr>
        </p:nvSpPr>
        <p:spPr>
          <a:xfrm>
            <a:off x="950967" y="2297333"/>
            <a:ext cx="6469200" cy="1498800"/>
          </a:xfrm>
          <a:prstGeom prst="rect">
            <a:avLst/>
          </a:prstGeom>
        </p:spPr>
        <p:txBody>
          <a:bodyPr spcFirstLastPara="1" wrap="square" lIns="91425" tIns="91425" rIns="91425" bIns="91425" anchor="t" anchorCtr="0">
            <a:noAutofit/>
          </a:bodyPr>
          <a:lstStyle>
            <a:lvl1pPr lvl="0" algn="l">
              <a:spcBef>
                <a:spcPts val="0"/>
              </a:spcBef>
              <a:spcAft>
                <a:spcPts val="0"/>
              </a:spcAft>
              <a:buSzPts val="12000"/>
              <a:buNone/>
              <a:defRPr sz="101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7" name="Google Shape;47;p11"/>
          <p:cNvSpPr txBox="1">
            <a:spLocks noGrp="1"/>
          </p:cNvSpPr>
          <p:nvPr>
            <p:ph type="body" idx="1"/>
          </p:nvPr>
        </p:nvSpPr>
        <p:spPr>
          <a:xfrm>
            <a:off x="950967" y="4071467"/>
            <a:ext cx="6469200" cy="544800"/>
          </a:xfrm>
          <a:prstGeom prst="rect">
            <a:avLst/>
          </a:prstGeom>
          <a:solidFill>
            <a:schemeClr val="lt2"/>
          </a:solidFill>
        </p:spPr>
        <p:txBody>
          <a:bodyPr spcFirstLastPara="1" wrap="square" lIns="91425" tIns="91425" rIns="91425" bIns="91425" anchor="t" anchorCtr="0">
            <a:noAutofit/>
          </a:bodyPr>
          <a:lstStyle>
            <a:lvl1pPr marL="609585" lvl="0" indent="-423323">
              <a:spcBef>
                <a:spcPts val="0"/>
              </a:spcBef>
              <a:spcAft>
                <a:spcPts val="0"/>
              </a:spcAft>
              <a:buSzPts val="1400"/>
              <a:buChar char="●"/>
              <a:defRPr>
                <a:solidFill>
                  <a:schemeClr val="dk1"/>
                </a:solidFill>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2374680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800"/>
              <a:buFont typeface="Inter"/>
              <a:buNone/>
              <a:defRPr sz="2800" b="1">
                <a:solidFill>
                  <a:schemeClr val="lt1"/>
                </a:solidFill>
                <a:latin typeface="Inter"/>
                <a:ea typeface="Inter"/>
                <a:cs typeface="Inter"/>
                <a:sym typeface="Inter"/>
              </a:defRPr>
            </a:lvl1pPr>
            <a:lvl2pPr lvl="1" algn="ctr">
              <a:lnSpc>
                <a:spcPct val="100000"/>
              </a:lnSpc>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2pPr>
            <a:lvl3pPr lvl="2" algn="ctr">
              <a:lnSpc>
                <a:spcPct val="100000"/>
              </a:lnSpc>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3pPr>
            <a:lvl4pPr lvl="3" algn="ctr">
              <a:lnSpc>
                <a:spcPct val="100000"/>
              </a:lnSpc>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4pPr>
            <a:lvl5pPr lvl="4" algn="ctr">
              <a:lnSpc>
                <a:spcPct val="100000"/>
              </a:lnSpc>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5pPr>
            <a:lvl6pPr lvl="5" algn="ctr">
              <a:lnSpc>
                <a:spcPct val="100000"/>
              </a:lnSpc>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6pPr>
            <a:lvl7pPr lvl="6" algn="ctr">
              <a:lnSpc>
                <a:spcPct val="100000"/>
              </a:lnSpc>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7pPr>
            <a:lvl8pPr lvl="7" algn="ctr">
              <a:lnSpc>
                <a:spcPct val="100000"/>
              </a:lnSpc>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8pPr>
            <a:lvl9pPr lvl="8" algn="ctr">
              <a:lnSpc>
                <a:spcPct val="100000"/>
              </a:lnSpc>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9pPr>
          </a:lstStyle>
          <a:p>
            <a:endParaRPr/>
          </a:p>
        </p:txBody>
      </p:sp>
      <p:sp>
        <p:nvSpPr>
          <p:cNvPr id="7" name="Google Shape;7;p1"/>
          <p:cNvSpPr txBox="1">
            <a:spLocks noGrp="1"/>
          </p:cNvSpPr>
          <p:nvPr>
            <p:ph type="body" idx="1"/>
          </p:nvPr>
        </p:nvSpPr>
        <p:spPr>
          <a:xfrm>
            <a:off x="950967" y="1583467"/>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1pPr>
            <a:lvl2pPr marL="914400" lvl="1" indent="-317500">
              <a:lnSpc>
                <a:spcPct val="100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2pPr>
            <a:lvl3pPr marL="1371600" lvl="2" indent="-317500">
              <a:lnSpc>
                <a:spcPct val="100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3pPr>
            <a:lvl4pPr marL="1828800" lvl="3" indent="-317500">
              <a:lnSpc>
                <a:spcPct val="100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4pPr>
            <a:lvl5pPr marL="2286000" lvl="4" indent="-317500">
              <a:lnSpc>
                <a:spcPct val="100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5pPr>
            <a:lvl6pPr marL="2743200" lvl="5" indent="-317500">
              <a:lnSpc>
                <a:spcPct val="100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6pPr>
            <a:lvl7pPr marL="3200400" lvl="6" indent="-317500">
              <a:lnSpc>
                <a:spcPct val="100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7pPr>
            <a:lvl8pPr marL="3657600" lvl="7" indent="-317500">
              <a:lnSpc>
                <a:spcPct val="100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8pPr>
            <a:lvl9pPr marL="4114800" lvl="8" indent="-317500">
              <a:lnSpc>
                <a:spcPct val="100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9pPr>
          </a:lstStyle>
          <a:p>
            <a:endParaRPr/>
          </a:p>
        </p:txBody>
      </p:sp>
    </p:spTree>
    <p:extLst>
      <p:ext uri="{BB962C8B-B14F-4D97-AF65-F5344CB8AC3E}">
        <p14:creationId xmlns:p14="http://schemas.microsoft.com/office/powerpoint/2010/main" val="294310936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3.png"/><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1"/>
        <p:cNvGrpSpPr/>
        <p:nvPr/>
      </p:nvGrpSpPr>
      <p:grpSpPr>
        <a:xfrm>
          <a:off x="0" y="0"/>
          <a:ext cx="0" cy="0"/>
          <a:chOff x="0" y="0"/>
          <a:chExt cx="0" cy="0"/>
        </a:xfrm>
      </p:grpSpPr>
      <p:sp>
        <p:nvSpPr>
          <p:cNvPr id="182" name="Google Shape;182;p33"/>
          <p:cNvSpPr txBox="1">
            <a:spLocks noGrp="1"/>
          </p:cNvSpPr>
          <p:nvPr>
            <p:ph type="ctrTitle"/>
          </p:nvPr>
        </p:nvSpPr>
        <p:spPr>
          <a:xfrm>
            <a:off x="743149" y="1517551"/>
            <a:ext cx="6336800" cy="3596400"/>
          </a:xfrm>
          <a:prstGeom prst="rect">
            <a:avLst/>
          </a:prstGeom>
        </p:spPr>
        <p:txBody>
          <a:bodyPr spcFirstLastPara="1" wrap="square" lIns="121900" tIns="121900" rIns="121900" bIns="121900" anchor="t" anchorCtr="0">
            <a:noAutofit/>
          </a:bodyPr>
          <a:lstStyle/>
          <a:p>
            <a:r>
              <a:rPr lang="zh-TW" altLang="en-US" sz="6000" dirty="0"/>
              <a:t>性別</a:t>
            </a:r>
            <a:r>
              <a:rPr lang="zh-TW" altLang="en-US" sz="6000" dirty="0" smtClean="0"/>
              <a:t>友善守護者</a:t>
            </a:r>
            <a:r>
              <a:rPr lang="en-US" altLang="zh-TW" sz="6000" dirty="0" smtClean="0"/>
              <a:t>《</a:t>
            </a:r>
            <a:r>
              <a:rPr lang="zh-TW" altLang="en-US" sz="6000" dirty="0" smtClean="0"/>
              <a:t>登山</a:t>
            </a:r>
            <a:r>
              <a:rPr lang="zh-TW" altLang="en-US" sz="6000" dirty="0"/>
              <a:t>通訊</a:t>
            </a:r>
            <a:r>
              <a:rPr lang="zh-TW" altLang="en-US" sz="6000" dirty="0" smtClean="0"/>
              <a:t>牌</a:t>
            </a:r>
            <a:r>
              <a:rPr lang="en-US" altLang="zh-TW" sz="6000" dirty="0" smtClean="0"/>
              <a:t>》</a:t>
            </a:r>
            <a:r>
              <a:rPr lang="zh-TW" altLang="en-US" sz="5400" dirty="0"/>
              <a:t/>
            </a:r>
            <a:br>
              <a:rPr lang="zh-TW" altLang="en-US" sz="5400" dirty="0"/>
            </a:br>
            <a:endParaRPr sz="5600" dirty="0"/>
          </a:p>
        </p:txBody>
      </p:sp>
      <p:sp>
        <p:nvSpPr>
          <p:cNvPr id="183" name="Google Shape;183;p33"/>
          <p:cNvSpPr txBox="1">
            <a:spLocks noGrp="1"/>
          </p:cNvSpPr>
          <p:nvPr>
            <p:ph type="subTitle" idx="1"/>
          </p:nvPr>
        </p:nvSpPr>
        <p:spPr>
          <a:xfrm>
            <a:off x="950967" y="4823243"/>
            <a:ext cx="10290000" cy="551600"/>
          </a:xfrm>
          <a:prstGeom prst="rect">
            <a:avLst/>
          </a:prstGeom>
        </p:spPr>
        <p:txBody>
          <a:bodyPr spcFirstLastPara="1" wrap="square" lIns="121900" tIns="121900" rIns="121900" bIns="121900" anchor="ctr" anchorCtr="0">
            <a:noAutofit/>
          </a:bodyPr>
          <a:lstStyle/>
          <a:p>
            <a:pPr marL="0" indent="0"/>
            <a:r>
              <a:rPr lang="en-US" altLang="zh-TW" sz="4400" b="1" dirty="0" smtClean="0"/>
              <a:t>CEDAW</a:t>
            </a:r>
            <a:r>
              <a:rPr lang="zh-TW" altLang="en-US" sz="4400" b="1" dirty="0" smtClean="0"/>
              <a:t>教材</a:t>
            </a:r>
            <a:endParaRPr sz="4400" b="1" dirty="0"/>
          </a:p>
        </p:txBody>
      </p:sp>
      <p:sp>
        <p:nvSpPr>
          <p:cNvPr id="290" name="Google Shape;290;p33"/>
          <p:cNvSpPr/>
          <p:nvPr/>
        </p:nvSpPr>
        <p:spPr>
          <a:xfrm>
            <a:off x="6970034" y="6143469"/>
            <a:ext cx="4267237" cy="49"/>
          </a:xfrm>
          <a:custGeom>
            <a:avLst/>
            <a:gdLst/>
            <a:ahLst/>
            <a:cxnLst/>
            <a:rect l="l" t="t" r="r" b="b"/>
            <a:pathLst>
              <a:path w="96233" h="1" fill="none" extrusionOk="0">
                <a:moveTo>
                  <a:pt x="96233" y="1"/>
                </a:moveTo>
                <a:lnTo>
                  <a:pt x="0" y="1"/>
                </a:lnTo>
              </a:path>
            </a:pathLst>
          </a:custGeom>
          <a:solidFill>
            <a:schemeClr val="lt1"/>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文字方塊 2"/>
          <p:cNvSpPr txBox="1"/>
          <p:nvPr/>
        </p:nvSpPr>
        <p:spPr>
          <a:xfrm>
            <a:off x="7455226" y="5613802"/>
            <a:ext cx="3918790" cy="1077218"/>
          </a:xfrm>
          <a:prstGeom prst="rect">
            <a:avLst/>
          </a:prstGeom>
          <a:noFill/>
        </p:spPr>
        <p:txBody>
          <a:bodyPr wrap="square" rtlCol="0">
            <a:spAutoFit/>
          </a:bodyPr>
          <a:lstStyle/>
          <a:p>
            <a:r>
              <a:rPr lang="zh-TW" altLang="en-US" sz="2800" b="1" dirty="0">
                <a:solidFill>
                  <a:schemeClr val="lt1"/>
                </a:solidFill>
                <a:latin typeface="Inter"/>
                <a:ea typeface="Inter"/>
                <a:cs typeface="Inter"/>
                <a:sym typeface="Inter"/>
              </a:rPr>
              <a:t>新</a:t>
            </a:r>
            <a:r>
              <a:rPr lang="zh-TW" altLang="en-US" sz="2800" b="1" dirty="0" smtClean="0">
                <a:solidFill>
                  <a:schemeClr val="lt1"/>
                </a:solidFill>
                <a:latin typeface="Inter"/>
                <a:ea typeface="Inter"/>
                <a:cs typeface="Inter"/>
                <a:sym typeface="Inter"/>
              </a:rPr>
              <a:t>北市政府觀光</a:t>
            </a:r>
            <a:r>
              <a:rPr lang="zh-TW" altLang="en-US" sz="2800" b="1" dirty="0">
                <a:solidFill>
                  <a:schemeClr val="lt1"/>
                </a:solidFill>
                <a:latin typeface="Inter"/>
                <a:ea typeface="Inter"/>
                <a:cs typeface="Inter"/>
                <a:sym typeface="Inter"/>
              </a:rPr>
              <a:t>旅遊局</a:t>
            </a:r>
            <a:r>
              <a:rPr lang="en-US" altLang="zh-TW" dirty="0" smtClean="0"/>
              <a:t>xm3u.6rm6</a:t>
            </a:r>
          </a:p>
          <a:p>
            <a:endParaRPr lang="zh-TW" altLang="en-US" dirty="0"/>
          </a:p>
        </p:txBody>
      </p:sp>
      <p:sp>
        <p:nvSpPr>
          <p:cNvPr id="5" name="橢圓 4"/>
          <p:cNvSpPr/>
          <p:nvPr/>
        </p:nvSpPr>
        <p:spPr>
          <a:xfrm>
            <a:off x="11295460" y="6152775"/>
            <a:ext cx="325733" cy="291575"/>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1</a:t>
            </a:r>
            <a:endParaRPr lang="zh-TW" altLang="en-US" dirty="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0815" y="1633841"/>
            <a:ext cx="3962851" cy="2641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8248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6"/>
          <p:cNvSpPr/>
          <p:nvPr/>
        </p:nvSpPr>
        <p:spPr>
          <a:xfrm>
            <a:off x="2423138" y="2757486"/>
            <a:ext cx="1714000" cy="1714000"/>
          </a:xfrm>
          <a:prstGeom prst="rect">
            <a:avLst/>
          </a:pr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88" name="Google Shape;388;p36"/>
          <p:cNvSpPr txBox="1">
            <a:spLocks noGrp="1"/>
          </p:cNvSpPr>
          <p:nvPr>
            <p:ph type="title"/>
          </p:nvPr>
        </p:nvSpPr>
        <p:spPr>
          <a:xfrm>
            <a:off x="3897279" y="3116118"/>
            <a:ext cx="5583600" cy="959200"/>
          </a:xfrm>
          <a:prstGeom prst="rect">
            <a:avLst/>
          </a:prstGeom>
        </p:spPr>
        <p:txBody>
          <a:bodyPr spcFirstLastPara="1" wrap="square" lIns="121900" tIns="121900" rIns="121900" bIns="121900" anchor="t" anchorCtr="0">
            <a:noAutofit/>
          </a:bodyPr>
          <a:lstStyle/>
          <a:p>
            <a:r>
              <a:rPr lang="zh-TW" altLang="en-US" dirty="0"/>
              <a:t>登山通訊牌介紹</a:t>
            </a:r>
            <a:endParaRPr dirty="0"/>
          </a:p>
        </p:txBody>
      </p:sp>
      <p:sp>
        <p:nvSpPr>
          <p:cNvPr id="390" name="Google Shape;390;p36"/>
          <p:cNvSpPr txBox="1">
            <a:spLocks noGrp="1"/>
          </p:cNvSpPr>
          <p:nvPr>
            <p:ph type="title" idx="2"/>
          </p:nvPr>
        </p:nvSpPr>
        <p:spPr>
          <a:xfrm>
            <a:off x="2327338" y="2885286"/>
            <a:ext cx="1905600" cy="1458400"/>
          </a:xfrm>
          <a:prstGeom prst="rect">
            <a:avLst/>
          </a:prstGeom>
        </p:spPr>
        <p:txBody>
          <a:bodyPr spcFirstLastPara="1" wrap="square" lIns="121900" tIns="121900" rIns="121900" bIns="121900" anchor="ctr" anchorCtr="0">
            <a:noAutofit/>
          </a:bodyPr>
          <a:lstStyle/>
          <a:p>
            <a:r>
              <a:rPr lang="en" dirty="0" smtClean="0"/>
              <a:t>0</a:t>
            </a:r>
            <a:r>
              <a:rPr lang="en-US" dirty="0"/>
              <a:t>4</a:t>
            </a:r>
            <a:endParaRPr dirty="0"/>
          </a:p>
        </p:txBody>
      </p:sp>
      <p:grpSp>
        <p:nvGrpSpPr>
          <p:cNvPr id="443" name="Google Shape;443;p36"/>
          <p:cNvGrpSpPr/>
          <p:nvPr/>
        </p:nvGrpSpPr>
        <p:grpSpPr>
          <a:xfrm>
            <a:off x="1343225" y="1228829"/>
            <a:ext cx="837540" cy="839673"/>
            <a:chOff x="2418784" y="3132067"/>
            <a:chExt cx="331358" cy="332184"/>
          </a:xfrm>
        </p:grpSpPr>
        <p:sp>
          <p:nvSpPr>
            <p:cNvPr id="444" name="Google Shape;444;p36"/>
            <p:cNvSpPr/>
            <p:nvPr/>
          </p:nvSpPr>
          <p:spPr>
            <a:xfrm>
              <a:off x="2462244" y="3176354"/>
              <a:ext cx="244437" cy="243611"/>
            </a:xfrm>
            <a:custGeom>
              <a:avLst/>
              <a:gdLst/>
              <a:ahLst/>
              <a:cxnLst/>
              <a:rect l="l" t="t" r="r" b="b"/>
              <a:pathLst>
                <a:path w="7098" h="7074" extrusionOk="0">
                  <a:moveTo>
                    <a:pt x="5978" y="2977"/>
                  </a:moveTo>
                  <a:lnTo>
                    <a:pt x="5978" y="4144"/>
                  </a:lnTo>
                  <a:lnTo>
                    <a:pt x="1120" y="4144"/>
                  </a:lnTo>
                  <a:lnTo>
                    <a:pt x="1120" y="2977"/>
                  </a:lnTo>
                  <a:close/>
                  <a:moveTo>
                    <a:pt x="3549" y="1"/>
                  </a:moveTo>
                  <a:cubicBezTo>
                    <a:pt x="2597" y="1"/>
                    <a:pt x="1716" y="358"/>
                    <a:pt x="1049" y="1048"/>
                  </a:cubicBezTo>
                  <a:cubicBezTo>
                    <a:pt x="406" y="1739"/>
                    <a:pt x="1" y="2620"/>
                    <a:pt x="1" y="3549"/>
                  </a:cubicBezTo>
                  <a:cubicBezTo>
                    <a:pt x="1" y="4502"/>
                    <a:pt x="358" y="5383"/>
                    <a:pt x="1049" y="6049"/>
                  </a:cubicBezTo>
                  <a:cubicBezTo>
                    <a:pt x="1739" y="6692"/>
                    <a:pt x="2621" y="7073"/>
                    <a:pt x="3549" y="7073"/>
                  </a:cubicBezTo>
                  <a:cubicBezTo>
                    <a:pt x="4502" y="7073"/>
                    <a:pt x="5407" y="6716"/>
                    <a:pt x="6050" y="6049"/>
                  </a:cubicBezTo>
                  <a:cubicBezTo>
                    <a:pt x="6717" y="5359"/>
                    <a:pt x="7098" y="4454"/>
                    <a:pt x="7098" y="3549"/>
                  </a:cubicBezTo>
                  <a:cubicBezTo>
                    <a:pt x="7098" y="2596"/>
                    <a:pt x="6740" y="1691"/>
                    <a:pt x="6050" y="1048"/>
                  </a:cubicBezTo>
                  <a:cubicBezTo>
                    <a:pt x="5359" y="358"/>
                    <a:pt x="4478" y="1"/>
                    <a:pt x="354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45" name="Google Shape;445;p36"/>
            <p:cNvSpPr/>
            <p:nvPr/>
          </p:nvSpPr>
          <p:spPr>
            <a:xfrm>
              <a:off x="2418784" y="3132067"/>
              <a:ext cx="331358" cy="332184"/>
            </a:xfrm>
            <a:custGeom>
              <a:avLst/>
              <a:gdLst/>
              <a:ahLst/>
              <a:cxnLst/>
              <a:rect l="l" t="t" r="r" b="b"/>
              <a:pathLst>
                <a:path w="9622" h="9646" extrusionOk="0">
                  <a:moveTo>
                    <a:pt x="4811" y="548"/>
                  </a:moveTo>
                  <a:cubicBezTo>
                    <a:pt x="7169" y="548"/>
                    <a:pt x="9098" y="2453"/>
                    <a:pt x="9098" y="4835"/>
                  </a:cubicBezTo>
                  <a:cubicBezTo>
                    <a:pt x="9098" y="7193"/>
                    <a:pt x="7169" y="9122"/>
                    <a:pt x="4811" y="9122"/>
                  </a:cubicBezTo>
                  <a:cubicBezTo>
                    <a:pt x="2454" y="9122"/>
                    <a:pt x="525" y="7216"/>
                    <a:pt x="525" y="4835"/>
                  </a:cubicBezTo>
                  <a:cubicBezTo>
                    <a:pt x="525" y="2477"/>
                    <a:pt x="2430" y="548"/>
                    <a:pt x="4811" y="548"/>
                  </a:cubicBezTo>
                  <a:close/>
                  <a:moveTo>
                    <a:pt x="4811" y="1"/>
                  </a:moveTo>
                  <a:cubicBezTo>
                    <a:pt x="2168" y="1"/>
                    <a:pt x="1" y="2192"/>
                    <a:pt x="1" y="4835"/>
                  </a:cubicBezTo>
                  <a:cubicBezTo>
                    <a:pt x="1" y="7478"/>
                    <a:pt x="2168" y="9645"/>
                    <a:pt x="4811" y="9645"/>
                  </a:cubicBezTo>
                  <a:cubicBezTo>
                    <a:pt x="7455" y="9645"/>
                    <a:pt x="9622" y="7478"/>
                    <a:pt x="9622" y="4835"/>
                  </a:cubicBezTo>
                  <a:cubicBezTo>
                    <a:pt x="9622" y="2192"/>
                    <a:pt x="7455" y="1"/>
                    <a:pt x="481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446" name="Google Shape;446;p36"/>
          <p:cNvSpPr/>
          <p:nvPr/>
        </p:nvSpPr>
        <p:spPr>
          <a:xfrm flipH="1">
            <a:off x="939655" y="6120937"/>
            <a:ext cx="10302088" cy="13879"/>
          </a:xfrm>
          <a:custGeom>
            <a:avLst/>
            <a:gdLst/>
            <a:ahLst/>
            <a:cxnLst/>
            <a:rect l="l" t="t" r="r" b="b"/>
            <a:pathLst>
              <a:path w="92252" h="1" fill="none" extrusionOk="0">
                <a:moveTo>
                  <a:pt x="92252" y="1"/>
                </a:moveTo>
                <a:lnTo>
                  <a:pt x="1" y="1"/>
                </a:lnTo>
              </a:path>
            </a:pathLst>
          </a:custGeom>
          <a:noFill/>
          <a:ln w="9875" cap="flat" cmpd="sng">
            <a:solidFill>
              <a:srgbClr val="213033"/>
            </a:solidFill>
            <a:prstDash val="solid"/>
            <a:miter lim="30395"/>
            <a:headEnd type="none" w="sm" len="sm"/>
            <a:tailEnd type="none" w="sm" len="sm"/>
          </a:ln>
        </p:spPr>
        <p:txBody>
          <a:bodyPr spcFirstLastPara="1" wrap="square" lIns="121900" tIns="121900" rIns="121900" bIns="121900" anchor="ctr" anchorCtr="0">
            <a:noAutofit/>
          </a:bodyPr>
          <a:lstStyle/>
          <a:p>
            <a:endParaRPr sz="2400"/>
          </a:p>
        </p:txBody>
      </p:sp>
      <p:pic>
        <p:nvPicPr>
          <p:cNvPr id="4" name="圖片 3"/>
          <p:cNvPicPr>
            <a:picLocks noChangeAspect="1"/>
          </p:cNvPicPr>
          <p:nvPr/>
        </p:nvPicPr>
        <p:blipFill>
          <a:blip r:embed="rId3"/>
          <a:stretch>
            <a:fillRect/>
          </a:stretch>
        </p:blipFill>
        <p:spPr>
          <a:xfrm>
            <a:off x="7322895" y="3908039"/>
            <a:ext cx="2157984" cy="2157984"/>
          </a:xfrm>
          <a:prstGeom prst="rect">
            <a:avLst/>
          </a:prstGeom>
        </p:spPr>
      </p:pic>
      <p:pic>
        <p:nvPicPr>
          <p:cNvPr id="1028" name="Picture 4" descr="https://cdn-icons-png.flaticon.com/512/1959/19592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6559" y="3941601"/>
            <a:ext cx="1068011" cy="903074"/>
          </a:xfrm>
          <a:prstGeom prst="rect">
            <a:avLst/>
          </a:prstGeom>
          <a:noFill/>
          <a:extLst>
            <a:ext uri="{909E8E84-426E-40DD-AFC4-6F175D3DCCD1}">
              <a14:hiddenFill xmlns:a14="http://schemas.microsoft.com/office/drawing/2010/main">
                <a:solidFill>
                  <a:srgbClr val="FFFFFF"/>
                </a:solidFill>
              </a14:hiddenFill>
            </a:ext>
          </a:extLst>
        </p:spPr>
      </p:pic>
      <p:sp>
        <p:nvSpPr>
          <p:cNvPr id="12" name="橢圓 11"/>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10</a:t>
            </a:r>
            <a:endParaRPr lang="zh-TW" altLang="en-US" sz="1400" dirty="0"/>
          </a:p>
        </p:txBody>
      </p:sp>
    </p:spTree>
    <p:extLst>
      <p:ext uri="{BB962C8B-B14F-4D97-AF65-F5344CB8AC3E}">
        <p14:creationId xmlns:p14="http://schemas.microsoft.com/office/powerpoint/2010/main" val="261198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a:xfrm>
            <a:off x="618458" y="1486133"/>
            <a:ext cx="6829746" cy="3715200"/>
          </a:xfrm>
        </p:spPr>
        <p:txBody>
          <a:bodyPr/>
          <a:lstStyle/>
          <a:p>
            <a:pPr marL="203195" indent="0">
              <a:buNone/>
            </a:pPr>
            <a:r>
              <a:rPr lang="zh-TW" altLang="en-US" sz="4400" dirty="0">
                <a:latin typeface="Microsoft YaHei UI" panose="020B0503020204020204" pitchFamily="34" charset="-122"/>
                <a:ea typeface="Microsoft YaHei UI" panose="020B0503020204020204" pitchFamily="34" charset="-122"/>
              </a:rPr>
              <a:t>透過將</a:t>
            </a:r>
            <a:r>
              <a:rPr lang="en-US" altLang="zh-TW" sz="4400" dirty="0">
                <a:latin typeface="Microsoft YaHei UI" panose="020B0503020204020204" pitchFamily="34" charset="-122"/>
                <a:ea typeface="Microsoft YaHei UI" panose="020B0503020204020204" pitchFamily="34" charset="-122"/>
              </a:rPr>
              <a:t>CEDAW</a:t>
            </a:r>
            <a:r>
              <a:rPr lang="zh-TW" altLang="en-US" sz="4400" dirty="0">
                <a:latin typeface="Microsoft YaHei UI" panose="020B0503020204020204" pitchFamily="34" charset="-122"/>
                <a:ea typeface="Microsoft YaHei UI" panose="020B0503020204020204" pitchFamily="34" charset="-122"/>
              </a:rPr>
              <a:t>理念，應用於服務及各項設施，期望提升山林</a:t>
            </a:r>
            <a:r>
              <a:rPr lang="zh-TW" altLang="en-US" sz="4400" dirty="0">
                <a:solidFill>
                  <a:srgbClr val="FF0000"/>
                </a:solidFill>
                <a:latin typeface="Microsoft YaHei UI" panose="020B0503020204020204" pitchFamily="34" charset="-122"/>
                <a:ea typeface="Microsoft YaHei UI" panose="020B0503020204020204" pitchFamily="34" charset="-122"/>
              </a:rPr>
              <a:t>「旅遊安全</a:t>
            </a:r>
            <a:r>
              <a:rPr lang="zh-TW" altLang="en-US" sz="4400" dirty="0" smtClean="0">
                <a:solidFill>
                  <a:srgbClr val="FF0000"/>
                </a:solidFill>
                <a:latin typeface="Microsoft YaHei UI" panose="020B0503020204020204" pitchFamily="34" charset="-122"/>
                <a:ea typeface="Microsoft YaHei UI" panose="020B0503020204020204" pitchFamily="34" charset="-122"/>
              </a:rPr>
              <a:t>」</a:t>
            </a:r>
            <a:r>
              <a:rPr lang="zh-TW" altLang="en-US" sz="4400" dirty="0" smtClean="0">
                <a:latin typeface="Microsoft YaHei UI" panose="020B0503020204020204" pitchFamily="34" charset="-122"/>
                <a:ea typeface="Microsoft YaHei UI" panose="020B0503020204020204" pitchFamily="34" charset="-122"/>
              </a:rPr>
              <a:t>以</a:t>
            </a:r>
            <a:r>
              <a:rPr lang="zh-TW" altLang="zh-TW" sz="4400" dirty="0" smtClean="0">
                <a:latin typeface="Microsoft YaHei UI" panose="020B0503020204020204" pitchFamily="34" charset="-122"/>
                <a:ea typeface="Microsoft YaHei UI" panose="020B0503020204020204" pitchFamily="34" charset="-122"/>
              </a:rPr>
              <a:t>完善</a:t>
            </a:r>
            <a:r>
              <a:rPr lang="zh-TW" altLang="en-US" sz="4400" dirty="0">
                <a:latin typeface="Microsoft YaHei UI" panose="020B0503020204020204" pitchFamily="34" charset="-122"/>
                <a:ea typeface="Microsoft YaHei UI" panose="020B0503020204020204" pitchFamily="34" charset="-122"/>
              </a:rPr>
              <a:t>女性族群之登山</a:t>
            </a:r>
            <a:r>
              <a:rPr lang="zh-TW" altLang="zh-TW" sz="4400" dirty="0">
                <a:latin typeface="Microsoft YaHei UI" panose="020B0503020204020204" pitchFamily="34" charset="-122"/>
                <a:ea typeface="Microsoft YaHei UI" panose="020B0503020204020204" pitchFamily="34" charset="-122"/>
              </a:rPr>
              <a:t>旅遊</a:t>
            </a:r>
            <a:r>
              <a:rPr lang="zh-TW" altLang="zh-TW" sz="4400" dirty="0" smtClean="0">
                <a:latin typeface="Microsoft YaHei UI" panose="020B0503020204020204" pitchFamily="34" charset="-122"/>
                <a:ea typeface="Microsoft YaHei UI" panose="020B0503020204020204" pitchFamily="34" charset="-122"/>
              </a:rPr>
              <a:t>體驗</a:t>
            </a:r>
            <a:r>
              <a:rPr lang="zh-TW" altLang="en-US" sz="4400" dirty="0">
                <a:latin typeface="Microsoft YaHei UI" panose="020B0503020204020204" pitchFamily="34" charset="-122"/>
                <a:ea typeface="Microsoft YaHei UI" panose="020B0503020204020204" pitchFamily="34" charset="-122"/>
              </a:rPr>
              <a:t>，</a:t>
            </a:r>
            <a:r>
              <a:rPr lang="zh-TW" altLang="en-US" sz="4400" dirty="0" smtClean="0">
                <a:latin typeface="Microsoft YaHei UI" panose="020B0503020204020204" pitchFamily="34" charset="-122"/>
                <a:ea typeface="Microsoft YaHei UI" panose="020B0503020204020204" pitchFamily="34" charset="-122"/>
              </a:rPr>
              <a:t>期</a:t>
            </a:r>
            <a:r>
              <a:rPr lang="zh-TW" altLang="en-US" sz="4400" dirty="0">
                <a:latin typeface="Microsoft YaHei UI" panose="020B0503020204020204" pitchFamily="34" charset="-122"/>
                <a:ea typeface="Microsoft YaHei UI" panose="020B0503020204020204" pitchFamily="34" charset="-122"/>
              </a:rPr>
              <a:t>能增加</a:t>
            </a:r>
            <a:r>
              <a:rPr lang="zh-TW" altLang="en-US" sz="4400" dirty="0" smtClean="0">
                <a:latin typeface="Microsoft YaHei UI" panose="020B0503020204020204" pitchFamily="34" charset="-122"/>
                <a:ea typeface="Microsoft YaHei UI" panose="020B0503020204020204" pitchFamily="34" charset="-122"/>
              </a:rPr>
              <a:t>女性登山運動</a:t>
            </a:r>
            <a:r>
              <a:rPr lang="zh-TW" altLang="en-US" sz="4400" dirty="0">
                <a:latin typeface="Microsoft YaHei UI" panose="020B0503020204020204" pitchFamily="34" charset="-122"/>
                <a:ea typeface="Microsoft YaHei UI" panose="020B0503020204020204" pitchFamily="34" charset="-122"/>
              </a:rPr>
              <a:t>的意願</a:t>
            </a:r>
            <a:r>
              <a:rPr lang="zh-TW" altLang="en-US" sz="4400" dirty="0" smtClean="0">
                <a:latin typeface="Microsoft YaHei UI" panose="020B0503020204020204" pitchFamily="34" charset="-122"/>
                <a:ea typeface="Microsoft YaHei UI" panose="020B0503020204020204" pitchFamily="34" charset="-122"/>
              </a:rPr>
              <a:t>。</a:t>
            </a:r>
            <a:endParaRPr lang="zh-TW" altLang="en-US" sz="4000" dirty="0"/>
          </a:p>
        </p:txBody>
      </p:sp>
      <p:pic>
        <p:nvPicPr>
          <p:cNvPr id="4" name="圖片 3"/>
          <p:cNvPicPr>
            <a:picLocks noChangeAspect="1"/>
          </p:cNvPicPr>
          <p:nvPr/>
        </p:nvPicPr>
        <p:blipFill rotWithShape="1">
          <a:blip r:embed="rId2">
            <a:clrChange>
              <a:clrFrom>
                <a:srgbClr val="4191E0"/>
              </a:clrFrom>
              <a:clrTo>
                <a:srgbClr val="4191E0">
                  <a:alpha val="0"/>
                </a:srgbClr>
              </a:clrTo>
            </a:clrChange>
          </a:blip>
          <a:srcRect l="21476" t="16531" r="21964" b="5552"/>
          <a:stretch/>
        </p:blipFill>
        <p:spPr>
          <a:xfrm>
            <a:off x="9177251" y="3522396"/>
            <a:ext cx="2360815" cy="2626823"/>
          </a:xfrm>
          <a:prstGeom prst="rect">
            <a:avLst/>
          </a:prstGeom>
          <a:blipFill dpi="0" rotWithShape="1">
            <a:blip r:embed="rId3">
              <a:clrChange>
                <a:clrFrom>
                  <a:srgbClr val="4191E0"/>
                </a:clrFrom>
                <a:clrTo>
                  <a:srgbClr val="4191E0">
                    <a:alpha val="0"/>
                  </a:srgbClr>
                </a:clrTo>
              </a:clrChange>
            </a:blip>
            <a:srcRect/>
            <a:tile tx="0" ty="0" sx="100000" sy="100000" flip="none" algn="tl"/>
          </a:blipFill>
        </p:spPr>
      </p:pic>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l="5628"/>
          <a:stretch/>
        </p:blipFill>
        <p:spPr>
          <a:xfrm>
            <a:off x="7448204" y="1482174"/>
            <a:ext cx="2159068" cy="2287845"/>
          </a:xfrm>
          <a:prstGeom prst="rect">
            <a:avLst/>
          </a:prstGeom>
        </p:spPr>
      </p:pic>
      <p:sp>
        <p:nvSpPr>
          <p:cNvPr id="7" name="橢圓 6"/>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11</a:t>
            </a:r>
            <a:endParaRPr lang="zh-TW" altLang="en-US" sz="1400" dirty="0"/>
          </a:p>
        </p:txBody>
      </p:sp>
    </p:spTree>
    <p:extLst>
      <p:ext uri="{BB962C8B-B14F-4D97-AF65-F5344CB8AC3E}">
        <p14:creationId xmlns:p14="http://schemas.microsoft.com/office/powerpoint/2010/main" val="3260889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43"/>
          <p:cNvSpPr txBox="1">
            <a:spLocks noGrp="1"/>
          </p:cNvSpPr>
          <p:nvPr>
            <p:ph type="title"/>
          </p:nvPr>
        </p:nvSpPr>
        <p:spPr>
          <a:xfrm>
            <a:off x="681482" y="772342"/>
            <a:ext cx="10790459" cy="766800"/>
          </a:xfrm>
          <a:prstGeom prst="rect">
            <a:avLst/>
          </a:prstGeom>
        </p:spPr>
        <p:txBody>
          <a:bodyPr spcFirstLastPara="1" wrap="square" lIns="121900" tIns="121900" rIns="121900" bIns="121900" anchor="t" anchorCtr="0">
            <a:noAutofit/>
          </a:bodyPr>
          <a:lstStyle/>
          <a:p>
            <a:r>
              <a:rPr lang="zh-TW" altLang="zh-TW" sz="3600" dirty="0"/>
              <a:t>新北市熱門登山步道行動電話緊急可通訊點建置計畫</a:t>
            </a:r>
            <a:endParaRPr sz="3600" dirty="0">
              <a:solidFill>
                <a:schemeClr val="lt2"/>
              </a:solidFill>
            </a:endParaRPr>
          </a:p>
        </p:txBody>
      </p:sp>
      <p:sp>
        <p:nvSpPr>
          <p:cNvPr id="739" name="Google Shape;739;p43"/>
          <p:cNvSpPr txBox="1">
            <a:spLocks noGrp="1"/>
          </p:cNvSpPr>
          <p:nvPr>
            <p:ph type="body" idx="1"/>
          </p:nvPr>
        </p:nvSpPr>
        <p:spPr>
          <a:xfrm>
            <a:off x="959202" y="1513120"/>
            <a:ext cx="6073892" cy="3715200"/>
          </a:xfrm>
          <a:prstGeom prst="rect">
            <a:avLst/>
          </a:prstGeom>
        </p:spPr>
        <p:txBody>
          <a:bodyPr spcFirstLastPara="1" wrap="square" lIns="121900" tIns="121900" rIns="121900" bIns="121900" anchor="t" anchorCtr="0">
            <a:noAutofit/>
          </a:bodyPr>
          <a:lstStyle/>
          <a:p>
            <a:pPr>
              <a:spcBef>
                <a:spcPts val="1500"/>
              </a:spcBef>
            </a:pPr>
            <a:r>
              <a:rPr lang="zh-TW" altLang="en-US" sz="2400" dirty="0" smtClean="0">
                <a:latin typeface="微軟正黑體" panose="020B0604030504040204" pitchFamily="34" charset="-120"/>
                <a:ea typeface="微軟正黑體" panose="020B0604030504040204" pitchFamily="34" charset="-120"/>
              </a:rPr>
              <a:t>觀</a:t>
            </a:r>
            <a:r>
              <a:rPr lang="zh-TW" altLang="en-US" sz="2400" dirty="0">
                <a:latin typeface="微軟正黑體" panose="020B0604030504040204" pitchFamily="34" charset="-120"/>
                <a:ea typeface="微軟正黑體" panose="020B0604030504040204" pitchFamily="34" charset="-120"/>
              </a:rPr>
              <a:t>旅局自</a:t>
            </a:r>
            <a:r>
              <a:rPr lang="en-US" altLang="zh-TW" sz="2400" dirty="0">
                <a:latin typeface="微軟正黑體" panose="020B0604030504040204" pitchFamily="34" charset="-120"/>
                <a:ea typeface="微軟正黑體" panose="020B0604030504040204" pitchFamily="34" charset="-120"/>
              </a:rPr>
              <a:t>111</a:t>
            </a:r>
            <a:r>
              <a:rPr lang="zh-TW" altLang="en-US" sz="2400" dirty="0">
                <a:latin typeface="微軟正黑體" panose="020B0604030504040204" pitchFamily="34" charset="-120"/>
                <a:ea typeface="微軟正黑體" panose="020B0604030504040204" pitchFamily="34" charset="-120"/>
              </a:rPr>
              <a:t>年度起至</a:t>
            </a:r>
            <a:r>
              <a:rPr lang="en-US" altLang="zh-TW" sz="2400" dirty="0">
                <a:latin typeface="微軟正黑體" panose="020B0604030504040204" pitchFamily="34" charset="-120"/>
                <a:ea typeface="微軟正黑體" panose="020B0604030504040204" pitchFamily="34" charset="-120"/>
              </a:rPr>
              <a:t>112</a:t>
            </a:r>
            <a:r>
              <a:rPr lang="zh-TW" altLang="en-US" sz="2400" dirty="0">
                <a:latin typeface="微軟正黑體" panose="020B0604030504040204" pitchFamily="34" charset="-120"/>
                <a:ea typeface="微軟正黑體" panose="020B0604030504040204" pitchFamily="34" charset="-120"/>
              </a:rPr>
              <a:t>年度推廣</a:t>
            </a:r>
            <a:r>
              <a:rPr lang="zh-TW" altLang="en-US" sz="2800" dirty="0">
                <a:solidFill>
                  <a:srgbClr val="FF0000"/>
                </a:solidFill>
                <a:latin typeface="微軟正黑體" panose="020B0604030504040204" pitchFamily="34" charset="-120"/>
                <a:ea typeface="微軟正黑體" panose="020B0604030504040204" pitchFamily="34" charset="-120"/>
              </a:rPr>
              <a:t>「新北市熱門登山步道行動電話緊急可通訊點建置計畫」</a:t>
            </a:r>
            <a:r>
              <a:rPr lang="zh-TW" altLang="en-US" sz="2400" dirty="0">
                <a:latin typeface="微軟正黑體" panose="020B0604030504040204" pitchFamily="34" charset="-120"/>
                <a:ea typeface="微軟正黑體" panose="020B0604030504040204" pitchFamily="34" charset="-120"/>
              </a:rPr>
              <a:t>，於新北市「微笑山線」區域建置，微笑山</a:t>
            </a:r>
            <a:r>
              <a:rPr lang="zh-TW" altLang="en-US" sz="2400" dirty="0" smtClean="0">
                <a:latin typeface="微軟正黑體" panose="020B0604030504040204" pitchFamily="34" charset="-120"/>
                <a:ea typeface="微軟正黑體" panose="020B0604030504040204" pitchFamily="34" charset="-120"/>
              </a:rPr>
              <a:t>線</a:t>
            </a:r>
            <a:r>
              <a:rPr lang="zh-TW" altLang="en-US" sz="2400" dirty="0">
                <a:latin typeface="微軟正黑體" panose="020B0604030504040204" pitchFamily="34" charset="-120"/>
                <a:ea typeface="微軟正黑體" panose="020B0604030504040204" pitchFamily="34" charset="-120"/>
              </a:rPr>
              <a:t>是一</a:t>
            </a:r>
            <a:r>
              <a:rPr lang="zh-TW" altLang="en-US" sz="2400" dirty="0" smtClean="0">
                <a:latin typeface="微軟正黑體" panose="020B0604030504040204" pitchFamily="34" charset="-120"/>
                <a:ea typeface="微軟正黑體" panose="020B0604030504040204" pitchFamily="34" charset="-120"/>
              </a:rPr>
              <a:t>條串聯</a:t>
            </a:r>
            <a:r>
              <a:rPr lang="zh-TW" altLang="en-US" sz="2400" dirty="0">
                <a:latin typeface="微軟正黑體" panose="020B0604030504040204" pitchFamily="34" charset="-120"/>
                <a:ea typeface="微軟正黑體" panose="020B0604030504040204" pitchFamily="34" charset="-120"/>
              </a:rPr>
              <a:t>樹林、鶯歌、三峽、土城、中和、新店、石碇、深坑到平溪等地區，呈一條微笑曲線的登山步道。</a:t>
            </a:r>
            <a:endParaRPr lang="en-US" altLang="zh-TW" sz="2400" dirty="0">
              <a:latin typeface="微軟正黑體" panose="020B0604030504040204" pitchFamily="34" charset="-120"/>
              <a:ea typeface="微軟正黑體" panose="020B0604030504040204" pitchFamily="34" charset="-120"/>
            </a:endParaRPr>
          </a:p>
          <a:p>
            <a:pPr>
              <a:spcBef>
                <a:spcPts val="1500"/>
              </a:spcBef>
            </a:pPr>
            <a:r>
              <a:rPr lang="zh-TW" altLang="en-US" sz="2400" b="1" dirty="0">
                <a:solidFill>
                  <a:srgbClr val="002060"/>
                </a:solidFill>
                <a:latin typeface="微軟正黑體" panose="020B0604030504040204" pitchFamily="34" charset="-120"/>
                <a:ea typeface="微軟正黑體" panose="020B0604030504040204" pitchFamily="34" charset="-120"/>
              </a:rPr>
              <a:t>山區裡</a:t>
            </a:r>
            <a:r>
              <a:rPr lang="zh-TW" altLang="en-US" sz="2400" b="1" dirty="0" smtClean="0">
                <a:solidFill>
                  <a:srgbClr val="002060"/>
                </a:solidFill>
                <a:latin typeface="微軟正黑體" panose="020B0604030504040204" pitchFamily="34" charset="-120"/>
                <a:ea typeface="微軟正黑體" panose="020B0604030504040204" pitchFamily="34" charset="-120"/>
              </a:rPr>
              <a:t>通訊</a:t>
            </a:r>
            <a:r>
              <a:rPr lang="zh-TW" altLang="en-US" sz="2400" b="1" dirty="0">
                <a:solidFill>
                  <a:srgbClr val="002060"/>
                </a:solidFill>
                <a:latin typeface="微軟正黑體" panose="020B0604030504040204" pitchFamily="34" charset="-120"/>
                <a:ea typeface="微軟正黑體" panose="020B0604030504040204" pitchFamily="34" charset="-120"/>
              </a:rPr>
              <a:t>易</a:t>
            </a:r>
            <a:r>
              <a:rPr lang="zh-TW" altLang="en-US" sz="2400" b="1" dirty="0" smtClean="0">
                <a:solidFill>
                  <a:srgbClr val="002060"/>
                </a:solidFill>
                <a:latin typeface="微軟正黑體" panose="020B0604030504040204" pitchFamily="34" charset="-120"/>
                <a:ea typeface="微軟正黑體" panose="020B0604030504040204" pitchFamily="34" charset="-120"/>
              </a:rPr>
              <a:t>受到</a:t>
            </a:r>
            <a:r>
              <a:rPr lang="zh-TW" altLang="en-US" sz="2400" b="1" dirty="0">
                <a:solidFill>
                  <a:srgbClr val="002060"/>
                </a:solidFill>
                <a:latin typeface="微軟正黑體" panose="020B0604030504040204" pitchFamily="34" charset="-120"/>
                <a:ea typeface="微軟正黑體" panose="020B0604030504040204" pitchFamily="34" charset="-120"/>
              </a:rPr>
              <a:t>地勢或天氣影響，導致訊號不穩定，若於山</a:t>
            </a:r>
            <a:r>
              <a:rPr lang="zh-TW" altLang="en-US" sz="2400" b="1" dirty="0" smtClean="0">
                <a:solidFill>
                  <a:srgbClr val="002060"/>
                </a:solidFill>
                <a:latin typeface="微軟正黑體" panose="020B0604030504040204" pitchFamily="34" charset="-120"/>
                <a:ea typeface="微軟正黑體" panose="020B0604030504040204" pitchFamily="34" charset="-120"/>
              </a:rPr>
              <a:t>域內需要尋求救援時，</a:t>
            </a:r>
            <a:r>
              <a:rPr lang="zh-TW" altLang="en-US" sz="2400" b="1" dirty="0">
                <a:solidFill>
                  <a:srgbClr val="002060"/>
                </a:solidFill>
                <a:latin typeface="微軟正黑體" panose="020B0604030504040204" pitchFamily="34" charset="-120"/>
                <a:ea typeface="微軟正黑體" panose="020B0604030504040204" pitchFamily="34" charset="-120"/>
              </a:rPr>
              <a:t>山友不易以手機求援或定位。</a:t>
            </a: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群組 5"/>
          <p:cNvGrpSpPr/>
          <p:nvPr/>
        </p:nvGrpSpPr>
        <p:grpSpPr>
          <a:xfrm>
            <a:off x="7123875" y="2241465"/>
            <a:ext cx="4032490" cy="3113449"/>
            <a:chOff x="-9876" y="-5317"/>
            <a:chExt cx="12306477" cy="6904839"/>
          </a:xfrm>
        </p:grpSpPr>
        <p:sp>
          <p:nvSpPr>
            <p:cNvPr id="7" name="矩形 6">
              <a:extLst>
                <a:ext uri="{FF2B5EF4-FFF2-40B4-BE49-F238E27FC236}">
                  <a16:creationId xmlns:a16="http://schemas.microsoft.com/office/drawing/2014/main" id="{F1371C00-4EE9-4123-B2C1-9CAAB8CBF906}"/>
                </a:ext>
              </a:extLst>
            </p:cNvPr>
            <p:cNvSpPr/>
            <p:nvPr/>
          </p:nvSpPr>
          <p:spPr bwMode="gray">
            <a:xfrm>
              <a:off x="0" y="-5317"/>
              <a:ext cx="458086" cy="478465"/>
            </a:xfrm>
            <a:prstGeom prst="rect">
              <a:avLst/>
            </a:prstGeom>
            <a:solidFill>
              <a:srgbClr val="9DD4CF"/>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zh-TW" altLang="en-US" sz="1600" b="1" dirty="0">
                <a:solidFill>
                  <a:schemeClr val="bg1"/>
                </a:solidFill>
              </a:endParaRPr>
            </a:p>
          </p:txBody>
        </p:sp>
        <p:sp>
          <p:nvSpPr>
            <p:cNvPr id="8" name="矩形 7">
              <a:extLst>
                <a:ext uri="{FF2B5EF4-FFF2-40B4-BE49-F238E27FC236}">
                  <a16:creationId xmlns:a16="http://schemas.microsoft.com/office/drawing/2014/main" id="{F1371C00-4EE9-4123-B2C1-9CAAB8CBF906}"/>
                </a:ext>
              </a:extLst>
            </p:cNvPr>
            <p:cNvSpPr/>
            <p:nvPr/>
          </p:nvSpPr>
          <p:spPr bwMode="gray">
            <a:xfrm>
              <a:off x="11733914" y="6379535"/>
              <a:ext cx="458086" cy="478465"/>
            </a:xfrm>
            <a:prstGeom prst="rect">
              <a:avLst/>
            </a:prstGeom>
            <a:solidFill>
              <a:srgbClr val="9DD4CF"/>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zh-TW" altLang="en-US" sz="1600" b="1" dirty="0">
                <a:solidFill>
                  <a:schemeClr val="bg1"/>
                </a:solidFill>
              </a:endParaRPr>
            </a:p>
          </p:txBody>
        </p:sp>
        <p:pic>
          <p:nvPicPr>
            <p:cNvPr id="9" name="圖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316"/>
              <a:ext cx="4717052" cy="2652824"/>
            </a:xfrm>
            <a:prstGeom prst="rect">
              <a:avLst/>
            </a:prstGeom>
          </p:spPr>
        </p:pic>
        <p:pic>
          <p:nvPicPr>
            <p:cNvPr id="10" name="圖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41378" y="3179010"/>
              <a:ext cx="4252014" cy="3189010"/>
            </a:xfrm>
            <a:prstGeom prst="rect">
              <a:avLst/>
            </a:prstGeom>
          </p:spPr>
        </p:pic>
        <p:pic>
          <p:nvPicPr>
            <p:cNvPr id="11" name="圖片 10"/>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048500" y="0"/>
              <a:ext cx="5143500" cy="6858000"/>
            </a:xfrm>
            <a:prstGeom prst="rect">
              <a:avLst/>
            </a:prstGeom>
          </p:spPr>
        </p:pic>
        <p:pic>
          <p:nvPicPr>
            <p:cNvPr id="12" name="圖片 11"/>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4726930" y="0"/>
              <a:ext cx="3710188" cy="4946919"/>
            </a:xfrm>
            <a:prstGeom prst="rect">
              <a:avLst/>
            </a:prstGeom>
          </p:spPr>
        </p:pic>
        <p:pic>
          <p:nvPicPr>
            <p:cNvPr id="13" name="圖片 1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189013" y="2647509"/>
              <a:ext cx="5242609" cy="4210493"/>
            </a:xfrm>
            <a:prstGeom prst="rect">
              <a:avLst/>
            </a:prstGeom>
          </p:spPr>
        </p:pic>
        <p:sp>
          <p:nvSpPr>
            <p:cNvPr id="14" name="文字方塊 13"/>
            <p:cNvSpPr txBox="1"/>
            <p:nvPr/>
          </p:nvSpPr>
          <p:spPr>
            <a:xfrm>
              <a:off x="886679" y="2236385"/>
              <a:ext cx="4584906" cy="750827"/>
            </a:xfrm>
            <a:prstGeom prst="rect">
              <a:avLst/>
            </a:prstGeom>
            <a:solidFill>
              <a:srgbClr val="FFFF00"/>
            </a:solidFill>
          </p:spPr>
          <p:txBody>
            <a:bodyPr wrap="square" lIns="0" tIns="0" rIns="0" bIns="0" rtlCol="0">
              <a:spAutoFit/>
            </a:bodyPr>
            <a:lstStyle/>
            <a:p>
              <a:pPr>
                <a:spcBef>
                  <a:spcPts val="600"/>
                </a:spcBef>
                <a:buSzPct val="100000"/>
              </a:pPr>
              <a:r>
                <a:rPr lang="zh-TW" altLang="en-US" sz="1100" dirty="0" smtClean="0">
                  <a:solidFill>
                    <a:schemeClr val="bg1"/>
                  </a:solidFill>
                  <a:latin typeface="微軟正黑體" panose="020B0604030504040204" pitchFamily="34" charset="-120"/>
                  <a:ea typeface="微軟正黑體" panose="020B0604030504040204" pitchFamily="34" charset="-120"/>
                </a:rPr>
                <a:t>豐富多樣的山林，卻也隱藏著危險。</a:t>
              </a:r>
            </a:p>
          </p:txBody>
        </p:sp>
        <p:sp>
          <p:nvSpPr>
            <p:cNvPr id="15" name="文字方塊 14"/>
            <p:cNvSpPr txBox="1"/>
            <p:nvPr/>
          </p:nvSpPr>
          <p:spPr>
            <a:xfrm>
              <a:off x="8724946" y="4464528"/>
              <a:ext cx="3571655" cy="2252483"/>
            </a:xfrm>
            <a:prstGeom prst="rect">
              <a:avLst/>
            </a:prstGeom>
            <a:solidFill>
              <a:srgbClr val="FFFF00"/>
            </a:solidFill>
          </p:spPr>
          <p:txBody>
            <a:bodyPr wrap="square" lIns="0" tIns="0" rIns="0" bIns="0" rtlCol="0">
              <a:spAutoFit/>
            </a:bodyPr>
            <a:lstStyle>
              <a:defPPr>
                <a:defRPr lang="zh-TW"/>
              </a:defPPr>
              <a:lvl1pPr>
                <a:spcBef>
                  <a:spcPts val="600"/>
                </a:spcBef>
                <a:buSzPct val="100000"/>
                <a:defRPr sz="2100">
                  <a:solidFill>
                    <a:schemeClr val="bg1"/>
                  </a:solidFill>
                  <a:latin typeface="微軟正黑體" panose="020B0604030504040204" pitchFamily="34" charset="-120"/>
                  <a:ea typeface="微軟正黑體" panose="020B0604030504040204" pitchFamily="34" charset="-120"/>
                </a:defRPr>
              </a:lvl1pPr>
            </a:lstStyle>
            <a:p>
              <a:r>
                <a:rPr lang="zh-TW" altLang="en-US" sz="1100" dirty="0"/>
                <a:t>偏僻山區通訊受到地勢或天氣影響，導致訊號不穩定，若發生意外時，山友</a:t>
              </a:r>
              <a:r>
                <a:rPr lang="zh-TW" altLang="en-US" sz="1100" dirty="0" smtClean="0"/>
                <a:t>不以</a:t>
              </a:r>
              <a:r>
                <a:rPr lang="zh-TW" altLang="en-US" sz="1100" dirty="0"/>
                <a:t>手機求援或定位。</a:t>
              </a:r>
            </a:p>
          </p:txBody>
        </p:sp>
      </p:grpSp>
      <p:pic>
        <p:nvPicPr>
          <p:cNvPr id="3" name="圖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53625" y="3708172"/>
            <a:ext cx="1384886" cy="92325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6" name="橢圓 15"/>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12</a:t>
            </a:r>
            <a:endParaRPr lang="zh-TW" altLang="en-US" sz="1400" dirty="0"/>
          </a:p>
        </p:txBody>
      </p:sp>
    </p:spTree>
    <p:extLst>
      <p:ext uri="{BB962C8B-B14F-4D97-AF65-F5344CB8AC3E}">
        <p14:creationId xmlns:p14="http://schemas.microsoft.com/office/powerpoint/2010/main" val="988933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9" name="Google Shape;739;p43"/>
          <p:cNvSpPr txBox="1">
            <a:spLocks noGrp="1"/>
          </p:cNvSpPr>
          <p:nvPr>
            <p:ph type="body" idx="1"/>
          </p:nvPr>
        </p:nvSpPr>
        <p:spPr>
          <a:xfrm>
            <a:off x="1110252" y="1237960"/>
            <a:ext cx="9724300" cy="3715200"/>
          </a:xfrm>
          <a:prstGeom prst="rect">
            <a:avLst/>
          </a:prstGeom>
        </p:spPr>
        <p:txBody>
          <a:bodyPr spcFirstLastPara="1" wrap="square" lIns="121900" tIns="121900" rIns="121900" bIns="121900" anchor="t" anchorCtr="0">
            <a:noAutofit/>
          </a:bodyPr>
          <a:lstStyle/>
          <a:p>
            <a:r>
              <a:rPr lang="zh-TW" altLang="en-US" sz="2400" dirty="0">
                <a:latin typeface="微軟正黑體" panose="020B0604030504040204" pitchFamily="34" charset="-120"/>
                <a:ea typeface="微軟正黑體" panose="020B0604030504040204" pitchFamily="34" charset="-120"/>
              </a:rPr>
              <a:t>新北山林可通訊告示牌建置與</a:t>
            </a:r>
            <a:r>
              <a:rPr lang="zh-TW" altLang="en-US" sz="2800" b="1" dirty="0">
                <a:solidFill>
                  <a:srgbClr val="002060"/>
                </a:solidFill>
                <a:latin typeface="微軟正黑體" panose="020B0604030504040204" pitchFamily="34" charset="-120"/>
                <a:ea typeface="微軟正黑體" panose="020B0604030504040204" pitchFamily="34" charset="-120"/>
              </a:rPr>
              <a:t>國內三大電信業者</a:t>
            </a:r>
            <a:r>
              <a:rPr lang="en-US" altLang="zh-TW" sz="2800" b="1" dirty="0">
                <a:solidFill>
                  <a:srgbClr val="002060"/>
                </a:solidFill>
                <a:latin typeface="微軟正黑體" panose="020B0604030504040204" pitchFamily="34" charset="-120"/>
                <a:ea typeface="微軟正黑體" panose="020B0604030504040204" pitchFamily="34" charset="-120"/>
              </a:rPr>
              <a:t>(</a:t>
            </a:r>
            <a:r>
              <a:rPr lang="zh-TW" altLang="en-US" sz="2800" b="1" dirty="0">
                <a:solidFill>
                  <a:srgbClr val="002060"/>
                </a:solidFill>
                <a:latin typeface="微軟正黑體" panose="020B0604030504040204" pitchFamily="34" charset="-120"/>
                <a:ea typeface="微軟正黑體" panose="020B0604030504040204" pitchFamily="34" charset="-120"/>
              </a:rPr>
              <a:t>中華電信、遠傳、台灣大哥大</a:t>
            </a:r>
            <a:r>
              <a:rPr lang="en-US" altLang="zh-TW" sz="2800" b="1" dirty="0">
                <a:solidFill>
                  <a:srgbClr val="002060"/>
                </a:solidFill>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合作，進行網路訊號量測優化，於步道沿路設置可通訊告示牌，良好的通訊品質與顯眼告示牌，</a:t>
            </a:r>
            <a:r>
              <a:rPr lang="zh-TW" altLang="en-US" sz="2800" dirty="0">
                <a:solidFill>
                  <a:srgbClr val="FF0000"/>
                </a:solidFill>
                <a:latin typeface="微軟正黑體" panose="020B0604030504040204" pitchFamily="34" charset="-120"/>
                <a:ea typeface="微軟正黑體" panose="020B0604030504040204" pitchFamily="34" charset="-120"/>
              </a:rPr>
              <a:t>讓突發狀況發生時，山友可以撥打</a:t>
            </a:r>
            <a:r>
              <a:rPr lang="en-US" altLang="zh-TW" sz="2800" dirty="0">
                <a:solidFill>
                  <a:srgbClr val="FF0000"/>
                </a:solidFill>
                <a:latin typeface="微軟正黑體" panose="020B0604030504040204" pitchFamily="34" charset="-120"/>
                <a:ea typeface="微軟正黑體" panose="020B0604030504040204" pitchFamily="34" charset="-120"/>
              </a:rPr>
              <a:t>112</a:t>
            </a:r>
            <a:r>
              <a:rPr lang="zh-TW" altLang="en-US" sz="2800" dirty="0">
                <a:solidFill>
                  <a:srgbClr val="FF0000"/>
                </a:solidFill>
                <a:latin typeface="微軟正黑體" panose="020B0604030504040204" pitchFamily="34" charset="-120"/>
                <a:ea typeface="微軟正黑體" panose="020B0604030504040204" pitchFamily="34" charset="-120"/>
              </a:rPr>
              <a:t>，有效對外求援 。</a:t>
            </a: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pic>
        <p:nvPicPr>
          <p:cNvPr id="6" name="圖片 5"/>
          <p:cNvPicPr>
            <a:picLocks noChangeAspect="1"/>
          </p:cNvPicPr>
          <p:nvPr/>
        </p:nvPicPr>
        <p:blipFill rotWithShape="1">
          <a:blip r:embed="rId3"/>
          <a:srcRect t="14001"/>
          <a:stretch/>
        </p:blipFill>
        <p:spPr>
          <a:xfrm>
            <a:off x="5798820" y="3095560"/>
            <a:ext cx="5035732" cy="1950383"/>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3594" y="3095560"/>
            <a:ext cx="3886200" cy="2590800"/>
          </a:xfrm>
          <a:prstGeom prst="rect">
            <a:avLst/>
          </a:prstGeom>
        </p:spPr>
      </p:pic>
      <p:sp>
        <p:nvSpPr>
          <p:cNvPr id="7" name="橢圓 6"/>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13</a:t>
            </a:r>
            <a:endParaRPr lang="zh-TW" altLang="en-US" sz="1400" dirty="0"/>
          </a:p>
        </p:txBody>
      </p:sp>
    </p:spTree>
    <p:extLst>
      <p:ext uri="{BB962C8B-B14F-4D97-AF65-F5344CB8AC3E}">
        <p14:creationId xmlns:p14="http://schemas.microsoft.com/office/powerpoint/2010/main" val="2455808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43"/>
          <p:cNvSpPr txBox="1">
            <a:spLocks noGrp="1"/>
          </p:cNvSpPr>
          <p:nvPr>
            <p:ph type="title"/>
          </p:nvPr>
        </p:nvSpPr>
        <p:spPr>
          <a:xfrm>
            <a:off x="681482" y="772342"/>
            <a:ext cx="10790459" cy="766800"/>
          </a:xfrm>
          <a:prstGeom prst="rect">
            <a:avLst/>
          </a:prstGeom>
        </p:spPr>
        <p:txBody>
          <a:bodyPr spcFirstLastPara="1" wrap="square" lIns="121900" tIns="121900" rIns="121900" bIns="121900" anchor="t" anchorCtr="0">
            <a:noAutofit/>
          </a:bodyPr>
          <a:lstStyle/>
          <a:p>
            <a:r>
              <a:rPr lang="zh-TW" altLang="en-US" sz="3600" dirty="0"/>
              <a:t>裝設地點</a:t>
            </a:r>
            <a:endParaRPr sz="3600" dirty="0">
              <a:solidFill>
                <a:schemeClr val="lt2"/>
              </a:solidFill>
            </a:endParaRPr>
          </a:p>
        </p:txBody>
      </p:sp>
      <p:sp>
        <p:nvSpPr>
          <p:cNvPr id="739" name="Google Shape;739;p43"/>
          <p:cNvSpPr txBox="1">
            <a:spLocks noGrp="1"/>
          </p:cNvSpPr>
          <p:nvPr>
            <p:ph type="body" idx="1"/>
          </p:nvPr>
        </p:nvSpPr>
        <p:spPr>
          <a:xfrm>
            <a:off x="1053140" y="1539142"/>
            <a:ext cx="9555765" cy="3715200"/>
          </a:xfrm>
          <a:prstGeom prst="rect">
            <a:avLst/>
          </a:prstGeom>
        </p:spPr>
        <p:txBody>
          <a:bodyPr spcFirstLastPara="1" wrap="square" lIns="121900" tIns="121900" rIns="121900" bIns="121900" anchor="t" anchorCtr="0">
            <a:noAutofit/>
          </a:bodyPr>
          <a:lstStyle/>
          <a:p>
            <a:r>
              <a:rPr lang="zh-TW" altLang="zh-TW" sz="2400" dirty="0">
                <a:latin typeface="微軟正黑體" panose="020B0604030504040204" pitchFamily="34" charset="-120"/>
                <a:ea typeface="微軟正黑體" panose="020B0604030504040204" pitchFamily="34" charset="-120"/>
              </a:rPr>
              <a:t>新北市</a:t>
            </a:r>
            <a:r>
              <a:rPr lang="zh-TW" altLang="zh-TW" sz="2800" dirty="0">
                <a:solidFill>
                  <a:srgbClr val="002060"/>
                </a:solidFill>
                <a:latin typeface="微軟正黑體" panose="020B0604030504040204" pitchFamily="34" charset="-120"/>
                <a:ea typeface="微軟正黑體" panose="020B0604030504040204" pitchFamily="34" charset="-120"/>
              </a:rPr>
              <a:t>微笑山線</a:t>
            </a:r>
            <a:r>
              <a:rPr lang="zh-TW" altLang="zh-TW" sz="2400" dirty="0">
                <a:latin typeface="微軟正黑體" panose="020B0604030504040204" pitchFamily="34" charset="-120"/>
                <a:ea typeface="微軟正黑體" panose="020B0604030504040204" pitchFamily="34" charset="-120"/>
              </a:rPr>
              <a:t>可通訊告示牌建置外，另也擴大至</a:t>
            </a:r>
            <a:r>
              <a:rPr lang="zh-TW" altLang="zh-TW" sz="2800" dirty="0">
                <a:solidFill>
                  <a:srgbClr val="002060"/>
                </a:solidFill>
                <a:latin typeface="微軟正黑體" panose="020B0604030504040204" pitchFamily="34" charset="-120"/>
                <a:ea typeface="微軟正黑體" panose="020B0604030504040204" pitchFamily="34" charset="-120"/>
              </a:rPr>
              <a:t>淡蘭古道、三大岩場</a:t>
            </a:r>
            <a:r>
              <a:rPr lang="zh-TW" altLang="zh-TW" sz="2400" dirty="0">
                <a:latin typeface="微軟正黑體" panose="020B0604030504040204" pitchFamily="34" charset="-120"/>
                <a:ea typeface="微軟正黑體" panose="020B0604030504040204" pitchFamily="34" charset="-120"/>
              </a:rPr>
              <a:t>及其他熱門步道</a:t>
            </a: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pic>
        <p:nvPicPr>
          <p:cNvPr id="5" name="圖片 4"/>
          <p:cNvPicPr>
            <a:picLocks noChangeAspect="1"/>
          </p:cNvPicPr>
          <p:nvPr/>
        </p:nvPicPr>
        <p:blipFill>
          <a:blip r:embed="rId3"/>
          <a:stretch>
            <a:fillRect/>
          </a:stretch>
        </p:blipFill>
        <p:spPr>
          <a:xfrm>
            <a:off x="3678696" y="2677621"/>
            <a:ext cx="5721043" cy="3096494"/>
          </a:xfrm>
          <a:prstGeom prst="rect">
            <a:avLst/>
          </a:prstGeom>
        </p:spPr>
      </p:pic>
      <p:sp>
        <p:nvSpPr>
          <p:cNvPr id="6" name="橢圓 5"/>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14</a:t>
            </a:r>
            <a:endParaRPr lang="zh-TW" altLang="en-US" sz="1400" dirty="0"/>
          </a:p>
        </p:txBody>
      </p:sp>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143" y="3681865"/>
            <a:ext cx="1605062" cy="1203796"/>
          </a:xfrm>
          <a:prstGeom prst="rect">
            <a:avLst/>
          </a:prstGeom>
          <a:ln>
            <a:noFill/>
          </a:ln>
          <a:effectLst>
            <a:outerShdw blurRad="190500" algn="tl" rotWithShape="0">
              <a:srgbClr val="000000">
                <a:alpha val="70000"/>
              </a:srgbClr>
            </a:outerShdw>
          </a:effectLst>
        </p:spPr>
      </p:pic>
      <p:sp>
        <p:nvSpPr>
          <p:cNvPr id="8" name="文字方塊 7"/>
          <p:cNvSpPr txBox="1"/>
          <p:nvPr/>
        </p:nvSpPr>
        <p:spPr>
          <a:xfrm>
            <a:off x="825773" y="4956958"/>
            <a:ext cx="3199018" cy="1200329"/>
          </a:xfrm>
          <a:prstGeom prst="rect">
            <a:avLst/>
          </a:prstGeom>
          <a:noFill/>
        </p:spPr>
        <p:txBody>
          <a:bodyPr wrap="square" rtlCol="0">
            <a:spAutoFit/>
          </a:bodyPr>
          <a:lstStyle/>
          <a:p>
            <a:r>
              <a:rPr lang="zh-TW" altLang="en-US" dirty="0">
                <a:solidFill>
                  <a:srgbClr val="002060"/>
                </a:solidFill>
                <a:latin typeface="微軟正黑體" panose="020B0604030504040204" pitchFamily="34" charset="-120"/>
                <a:ea typeface="微軟正黑體" panose="020B0604030504040204" pitchFamily="34" charset="-120"/>
              </a:rPr>
              <a:t>崇尚山林自然景觀</a:t>
            </a:r>
            <a:r>
              <a:rPr lang="zh-TW" altLang="en-US" dirty="0" smtClean="0">
                <a:solidFill>
                  <a:srgbClr val="002060"/>
                </a:solidFill>
                <a:latin typeface="微軟正黑體" panose="020B0604030504040204" pitchFamily="34" charset="-120"/>
                <a:ea typeface="微軟正黑體" panose="020B0604030504040204" pitchFamily="34" charset="-120"/>
              </a:rPr>
              <a:t>，</a:t>
            </a:r>
            <a:endParaRPr lang="en-US" altLang="zh-TW" dirty="0" smtClean="0">
              <a:solidFill>
                <a:srgbClr val="002060"/>
              </a:solidFill>
              <a:latin typeface="微軟正黑體" panose="020B0604030504040204" pitchFamily="34" charset="-120"/>
              <a:ea typeface="微軟正黑體" panose="020B0604030504040204" pitchFamily="34" charset="-120"/>
            </a:endParaRPr>
          </a:p>
          <a:p>
            <a:r>
              <a:rPr lang="zh-TW" altLang="en-US" dirty="0" smtClean="0">
                <a:solidFill>
                  <a:srgbClr val="002060"/>
                </a:solidFill>
                <a:latin typeface="微軟正黑體" panose="020B0604030504040204" pitchFamily="34" charset="-120"/>
                <a:ea typeface="微軟正黑體" panose="020B0604030504040204" pitchFamily="34" charset="-120"/>
              </a:rPr>
              <a:t>設置</a:t>
            </a:r>
            <a:r>
              <a:rPr lang="zh-TW" altLang="en-US" dirty="0">
                <a:solidFill>
                  <a:srgbClr val="002060"/>
                </a:solidFill>
                <a:latin typeface="微軟正黑體" panose="020B0604030504040204" pitchFamily="34" charset="-120"/>
                <a:ea typeface="微軟正黑體" panose="020B0604030504040204" pitchFamily="34" charset="-120"/>
              </a:rPr>
              <a:t>工法保護</a:t>
            </a:r>
            <a:r>
              <a:rPr lang="zh-TW" altLang="en-US" dirty="0" smtClean="0">
                <a:solidFill>
                  <a:srgbClr val="002060"/>
                </a:solidFill>
                <a:latin typeface="微軟正黑體" panose="020B0604030504040204" pitchFamily="34" charset="-120"/>
                <a:ea typeface="微軟正黑體" panose="020B0604030504040204" pitchFamily="34" charset="-120"/>
              </a:rPr>
              <a:t>動植物</a:t>
            </a:r>
            <a:endParaRPr lang="en-US" altLang="zh-TW" dirty="0" smtClean="0">
              <a:solidFill>
                <a:srgbClr val="002060"/>
              </a:solidFill>
              <a:latin typeface="微軟正黑體" panose="020B0604030504040204" pitchFamily="34" charset="-120"/>
              <a:ea typeface="微軟正黑體" panose="020B0604030504040204" pitchFamily="34" charset="-120"/>
            </a:endParaRPr>
          </a:p>
          <a:p>
            <a:r>
              <a:rPr lang="zh-TW" altLang="en-US" dirty="0" smtClean="0">
                <a:solidFill>
                  <a:srgbClr val="002060"/>
                </a:solidFill>
                <a:latin typeface="微軟正黑體" panose="020B0604030504040204" pitchFamily="34" charset="-120"/>
                <a:ea typeface="微軟正黑體" panose="020B0604030504040204" pitchFamily="34" charset="-120"/>
              </a:rPr>
              <a:t>為前提</a:t>
            </a:r>
            <a:r>
              <a:rPr lang="en-US" altLang="zh-TW" dirty="0" smtClean="0">
                <a:solidFill>
                  <a:srgbClr val="002060"/>
                </a:solidFill>
                <a:latin typeface="微軟正黑體" panose="020B0604030504040204" pitchFamily="34" charset="-120"/>
                <a:ea typeface="微軟正黑體" panose="020B0604030504040204" pitchFamily="34" charset="-120"/>
              </a:rPr>
              <a:t>(</a:t>
            </a:r>
            <a:r>
              <a:rPr lang="zh-TW" altLang="en-US" dirty="0" smtClean="0">
                <a:solidFill>
                  <a:srgbClr val="002060"/>
                </a:solidFill>
                <a:latin typeface="微軟正黑體" panose="020B0604030504040204" pitchFamily="34" charset="-120"/>
                <a:ea typeface="微軟正黑體" panose="020B0604030504040204" pitchFamily="34" charset="-120"/>
              </a:rPr>
              <a:t>如彈簧繩綁樹上，</a:t>
            </a:r>
            <a:endParaRPr lang="en-US" altLang="zh-TW" dirty="0" smtClean="0">
              <a:solidFill>
                <a:srgbClr val="002060"/>
              </a:solidFill>
              <a:latin typeface="微軟正黑體" panose="020B0604030504040204" pitchFamily="34" charset="-120"/>
              <a:ea typeface="微軟正黑體" panose="020B0604030504040204" pitchFamily="34" charset="-120"/>
            </a:endParaRPr>
          </a:p>
          <a:p>
            <a:r>
              <a:rPr lang="zh-TW" altLang="en-US" dirty="0" smtClean="0">
                <a:solidFill>
                  <a:srgbClr val="002060"/>
                </a:solidFill>
                <a:latin typeface="微軟正黑體" panose="020B0604030504040204" pitchFamily="34" charset="-120"/>
                <a:ea typeface="微軟正黑體" panose="020B0604030504040204" pitchFamily="34" charset="-120"/>
              </a:rPr>
              <a:t>不影響樹生長</a:t>
            </a:r>
            <a:r>
              <a:rPr lang="en-US" altLang="zh-TW" dirty="0" smtClean="0">
                <a:solidFill>
                  <a:srgbClr val="002060"/>
                </a:solidFill>
                <a:latin typeface="微軟正黑體" panose="020B0604030504040204" pitchFamily="34" charset="-120"/>
                <a:ea typeface="微軟正黑體" panose="020B0604030504040204" pitchFamily="34" charset="-120"/>
              </a:rPr>
              <a:t>)</a:t>
            </a:r>
            <a:endParaRPr lang="zh-TW" altLang="en-US" dirty="0">
              <a:solidFill>
                <a:srgbClr val="002060"/>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3059" y="2677621"/>
            <a:ext cx="1624445" cy="10829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99079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6"/>
          <p:cNvSpPr/>
          <p:nvPr/>
        </p:nvSpPr>
        <p:spPr>
          <a:xfrm>
            <a:off x="2423138" y="2757486"/>
            <a:ext cx="1714000" cy="1714000"/>
          </a:xfrm>
          <a:prstGeom prst="rect">
            <a:avLst/>
          </a:pr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88" name="Google Shape;388;p36"/>
          <p:cNvSpPr txBox="1">
            <a:spLocks noGrp="1"/>
          </p:cNvSpPr>
          <p:nvPr>
            <p:ph type="title"/>
          </p:nvPr>
        </p:nvSpPr>
        <p:spPr>
          <a:xfrm>
            <a:off x="4328738" y="2885286"/>
            <a:ext cx="7429354" cy="959200"/>
          </a:xfrm>
          <a:prstGeom prst="rect">
            <a:avLst/>
          </a:prstGeom>
        </p:spPr>
        <p:txBody>
          <a:bodyPr spcFirstLastPara="1" wrap="square" lIns="121900" tIns="121900" rIns="121900" bIns="121900" anchor="t" anchorCtr="0">
            <a:noAutofit/>
          </a:bodyPr>
          <a:lstStyle/>
          <a:p>
            <a:pPr algn="l"/>
            <a:r>
              <a:rPr lang="zh-TW" altLang="zh-TW" dirty="0"/>
              <a:t>登山通訊牌</a:t>
            </a:r>
            <a:r>
              <a:rPr lang="zh-TW" altLang="zh-TW" dirty="0" smtClean="0"/>
              <a:t>之</a:t>
            </a:r>
            <a:r>
              <a:rPr lang="en-US" altLang="zh-TW" dirty="0" smtClean="0"/>
              <a:t/>
            </a:r>
            <a:br>
              <a:rPr lang="en-US" altLang="zh-TW" dirty="0" smtClean="0"/>
            </a:br>
            <a:r>
              <a:rPr lang="en-US" altLang="zh-TW" dirty="0" smtClean="0"/>
              <a:t>CEDAW</a:t>
            </a:r>
            <a:r>
              <a:rPr lang="zh-TW" altLang="zh-TW" dirty="0"/>
              <a:t>目標</a:t>
            </a:r>
            <a:endParaRPr dirty="0"/>
          </a:p>
        </p:txBody>
      </p:sp>
      <p:sp>
        <p:nvSpPr>
          <p:cNvPr id="390" name="Google Shape;390;p36"/>
          <p:cNvSpPr txBox="1">
            <a:spLocks noGrp="1"/>
          </p:cNvSpPr>
          <p:nvPr>
            <p:ph type="title" idx="2"/>
          </p:nvPr>
        </p:nvSpPr>
        <p:spPr>
          <a:xfrm>
            <a:off x="2327338" y="2885286"/>
            <a:ext cx="1905600" cy="1458400"/>
          </a:xfrm>
          <a:prstGeom prst="rect">
            <a:avLst/>
          </a:prstGeom>
        </p:spPr>
        <p:txBody>
          <a:bodyPr spcFirstLastPara="1" wrap="square" lIns="121900" tIns="121900" rIns="121900" bIns="121900" anchor="ctr" anchorCtr="0">
            <a:noAutofit/>
          </a:bodyPr>
          <a:lstStyle/>
          <a:p>
            <a:r>
              <a:rPr lang="en" dirty="0" smtClean="0"/>
              <a:t>0</a:t>
            </a:r>
            <a:r>
              <a:rPr lang="en-US" dirty="0" smtClean="0"/>
              <a:t>5</a:t>
            </a:r>
            <a:endParaRPr dirty="0"/>
          </a:p>
        </p:txBody>
      </p:sp>
      <p:grpSp>
        <p:nvGrpSpPr>
          <p:cNvPr id="443" name="Google Shape;443;p36"/>
          <p:cNvGrpSpPr/>
          <p:nvPr/>
        </p:nvGrpSpPr>
        <p:grpSpPr>
          <a:xfrm>
            <a:off x="1343225" y="1228829"/>
            <a:ext cx="837540" cy="839673"/>
            <a:chOff x="2418784" y="3132067"/>
            <a:chExt cx="331358" cy="332184"/>
          </a:xfrm>
        </p:grpSpPr>
        <p:sp>
          <p:nvSpPr>
            <p:cNvPr id="444" name="Google Shape;444;p36"/>
            <p:cNvSpPr/>
            <p:nvPr/>
          </p:nvSpPr>
          <p:spPr>
            <a:xfrm>
              <a:off x="2462244" y="3176354"/>
              <a:ext cx="244437" cy="243611"/>
            </a:xfrm>
            <a:custGeom>
              <a:avLst/>
              <a:gdLst/>
              <a:ahLst/>
              <a:cxnLst/>
              <a:rect l="l" t="t" r="r" b="b"/>
              <a:pathLst>
                <a:path w="7098" h="7074" extrusionOk="0">
                  <a:moveTo>
                    <a:pt x="5978" y="2977"/>
                  </a:moveTo>
                  <a:lnTo>
                    <a:pt x="5978" y="4144"/>
                  </a:lnTo>
                  <a:lnTo>
                    <a:pt x="1120" y="4144"/>
                  </a:lnTo>
                  <a:lnTo>
                    <a:pt x="1120" y="2977"/>
                  </a:lnTo>
                  <a:close/>
                  <a:moveTo>
                    <a:pt x="3549" y="1"/>
                  </a:moveTo>
                  <a:cubicBezTo>
                    <a:pt x="2597" y="1"/>
                    <a:pt x="1716" y="358"/>
                    <a:pt x="1049" y="1048"/>
                  </a:cubicBezTo>
                  <a:cubicBezTo>
                    <a:pt x="406" y="1739"/>
                    <a:pt x="1" y="2620"/>
                    <a:pt x="1" y="3549"/>
                  </a:cubicBezTo>
                  <a:cubicBezTo>
                    <a:pt x="1" y="4502"/>
                    <a:pt x="358" y="5383"/>
                    <a:pt x="1049" y="6049"/>
                  </a:cubicBezTo>
                  <a:cubicBezTo>
                    <a:pt x="1739" y="6692"/>
                    <a:pt x="2621" y="7073"/>
                    <a:pt x="3549" y="7073"/>
                  </a:cubicBezTo>
                  <a:cubicBezTo>
                    <a:pt x="4502" y="7073"/>
                    <a:pt x="5407" y="6716"/>
                    <a:pt x="6050" y="6049"/>
                  </a:cubicBezTo>
                  <a:cubicBezTo>
                    <a:pt x="6717" y="5359"/>
                    <a:pt x="7098" y="4454"/>
                    <a:pt x="7098" y="3549"/>
                  </a:cubicBezTo>
                  <a:cubicBezTo>
                    <a:pt x="7098" y="2596"/>
                    <a:pt x="6740" y="1691"/>
                    <a:pt x="6050" y="1048"/>
                  </a:cubicBezTo>
                  <a:cubicBezTo>
                    <a:pt x="5359" y="358"/>
                    <a:pt x="4478" y="1"/>
                    <a:pt x="354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45" name="Google Shape;445;p36"/>
            <p:cNvSpPr/>
            <p:nvPr/>
          </p:nvSpPr>
          <p:spPr>
            <a:xfrm>
              <a:off x="2418784" y="3132067"/>
              <a:ext cx="331358" cy="332184"/>
            </a:xfrm>
            <a:custGeom>
              <a:avLst/>
              <a:gdLst/>
              <a:ahLst/>
              <a:cxnLst/>
              <a:rect l="l" t="t" r="r" b="b"/>
              <a:pathLst>
                <a:path w="9622" h="9646" extrusionOk="0">
                  <a:moveTo>
                    <a:pt x="4811" y="548"/>
                  </a:moveTo>
                  <a:cubicBezTo>
                    <a:pt x="7169" y="548"/>
                    <a:pt x="9098" y="2453"/>
                    <a:pt x="9098" y="4835"/>
                  </a:cubicBezTo>
                  <a:cubicBezTo>
                    <a:pt x="9098" y="7193"/>
                    <a:pt x="7169" y="9122"/>
                    <a:pt x="4811" y="9122"/>
                  </a:cubicBezTo>
                  <a:cubicBezTo>
                    <a:pt x="2454" y="9122"/>
                    <a:pt x="525" y="7216"/>
                    <a:pt x="525" y="4835"/>
                  </a:cubicBezTo>
                  <a:cubicBezTo>
                    <a:pt x="525" y="2477"/>
                    <a:pt x="2430" y="548"/>
                    <a:pt x="4811" y="548"/>
                  </a:cubicBezTo>
                  <a:close/>
                  <a:moveTo>
                    <a:pt x="4811" y="1"/>
                  </a:moveTo>
                  <a:cubicBezTo>
                    <a:pt x="2168" y="1"/>
                    <a:pt x="1" y="2192"/>
                    <a:pt x="1" y="4835"/>
                  </a:cubicBezTo>
                  <a:cubicBezTo>
                    <a:pt x="1" y="7478"/>
                    <a:pt x="2168" y="9645"/>
                    <a:pt x="4811" y="9645"/>
                  </a:cubicBezTo>
                  <a:cubicBezTo>
                    <a:pt x="7455" y="9645"/>
                    <a:pt x="9622" y="7478"/>
                    <a:pt x="9622" y="4835"/>
                  </a:cubicBezTo>
                  <a:cubicBezTo>
                    <a:pt x="9622" y="2192"/>
                    <a:pt x="7455" y="1"/>
                    <a:pt x="481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446" name="Google Shape;446;p36"/>
          <p:cNvSpPr/>
          <p:nvPr/>
        </p:nvSpPr>
        <p:spPr>
          <a:xfrm flipH="1">
            <a:off x="939655" y="6120937"/>
            <a:ext cx="10302088" cy="13879"/>
          </a:xfrm>
          <a:custGeom>
            <a:avLst/>
            <a:gdLst/>
            <a:ahLst/>
            <a:cxnLst/>
            <a:rect l="l" t="t" r="r" b="b"/>
            <a:pathLst>
              <a:path w="92252" h="1" fill="none" extrusionOk="0">
                <a:moveTo>
                  <a:pt x="92252" y="1"/>
                </a:moveTo>
                <a:lnTo>
                  <a:pt x="1" y="1"/>
                </a:lnTo>
              </a:path>
            </a:pathLst>
          </a:custGeom>
          <a:noFill/>
          <a:ln w="9875" cap="flat" cmpd="sng">
            <a:solidFill>
              <a:srgbClr val="213033"/>
            </a:solidFill>
            <a:prstDash val="solid"/>
            <a:miter lim="30395"/>
            <a:headEnd type="none" w="sm" len="sm"/>
            <a:tailEnd type="none" w="sm" len="sm"/>
          </a:ln>
        </p:spPr>
        <p:txBody>
          <a:bodyPr spcFirstLastPara="1" wrap="square" lIns="121900" tIns="121900" rIns="121900" bIns="121900" anchor="ctr" anchorCtr="0">
            <a:noAutofit/>
          </a:bodyPr>
          <a:lstStyle/>
          <a:p>
            <a:endParaRPr sz="2400"/>
          </a:p>
        </p:txBody>
      </p:sp>
      <p:pic>
        <p:nvPicPr>
          <p:cNvPr id="4" name="圖片 3"/>
          <p:cNvPicPr>
            <a:picLocks noChangeAspect="1"/>
          </p:cNvPicPr>
          <p:nvPr/>
        </p:nvPicPr>
        <p:blipFill>
          <a:blip r:embed="rId3"/>
          <a:stretch>
            <a:fillRect/>
          </a:stretch>
        </p:blipFill>
        <p:spPr>
          <a:xfrm>
            <a:off x="7322895" y="3908039"/>
            <a:ext cx="2157984" cy="2157984"/>
          </a:xfrm>
          <a:prstGeom prst="rect">
            <a:avLst/>
          </a:prstGeom>
        </p:spPr>
      </p:pic>
      <p:pic>
        <p:nvPicPr>
          <p:cNvPr id="1028" name="Picture 4" descr="https://cdn-icons-png.flaticon.com/512/1959/19592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6559" y="3941601"/>
            <a:ext cx="1068011" cy="903074"/>
          </a:xfrm>
          <a:prstGeom prst="rect">
            <a:avLst/>
          </a:prstGeom>
          <a:noFill/>
          <a:extLst>
            <a:ext uri="{909E8E84-426E-40DD-AFC4-6F175D3DCCD1}">
              <a14:hiddenFill xmlns:a14="http://schemas.microsoft.com/office/drawing/2010/main">
                <a:solidFill>
                  <a:srgbClr val="FFFFFF"/>
                </a:solidFill>
              </a14:hiddenFill>
            </a:ext>
          </a:extLst>
        </p:spPr>
      </p:pic>
      <p:sp>
        <p:nvSpPr>
          <p:cNvPr id="11" name="橢圓 10"/>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15</a:t>
            </a:r>
            <a:endParaRPr lang="zh-TW" altLang="en-US" sz="1400" dirty="0"/>
          </a:p>
        </p:txBody>
      </p:sp>
    </p:spTree>
    <p:extLst>
      <p:ext uri="{BB962C8B-B14F-4D97-AF65-F5344CB8AC3E}">
        <p14:creationId xmlns:p14="http://schemas.microsoft.com/office/powerpoint/2010/main" val="20041596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43"/>
          <p:cNvSpPr txBox="1">
            <a:spLocks noGrp="1"/>
          </p:cNvSpPr>
          <p:nvPr>
            <p:ph type="title"/>
          </p:nvPr>
        </p:nvSpPr>
        <p:spPr>
          <a:xfrm>
            <a:off x="681482" y="772342"/>
            <a:ext cx="10790459" cy="766800"/>
          </a:xfrm>
          <a:prstGeom prst="rect">
            <a:avLst/>
          </a:prstGeom>
        </p:spPr>
        <p:txBody>
          <a:bodyPr spcFirstLastPara="1" wrap="square" lIns="121900" tIns="121900" rIns="121900" bIns="121900" anchor="t" anchorCtr="0">
            <a:noAutofit/>
          </a:bodyPr>
          <a:lstStyle/>
          <a:p>
            <a:r>
              <a:rPr lang="zh-TW" altLang="zh-TW" sz="3600" dirty="0" smtClean="0"/>
              <a:t>去除性別刻板印象與偏見</a:t>
            </a:r>
            <a:endParaRPr sz="3600" dirty="0">
              <a:solidFill>
                <a:schemeClr val="lt2"/>
              </a:solidFill>
            </a:endParaRPr>
          </a:p>
        </p:txBody>
      </p:sp>
      <p:sp>
        <p:nvSpPr>
          <p:cNvPr id="739" name="Google Shape;739;p43"/>
          <p:cNvSpPr txBox="1">
            <a:spLocks noGrp="1"/>
          </p:cNvSpPr>
          <p:nvPr>
            <p:ph type="body" idx="1"/>
          </p:nvPr>
        </p:nvSpPr>
        <p:spPr>
          <a:xfrm>
            <a:off x="681482" y="1743312"/>
            <a:ext cx="5906278" cy="3911303"/>
          </a:xfrm>
          <a:prstGeom prst="rect">
            <a:avLst/>
          </a:prstGeom>
        </p:spPr>
        <p:txBody>
          <a:bodyPr spcFirstLastPara="1" wrap="square" lIns="121900" tIns="121900" rIns="121900" bIns="121900" anchor="t" anchorCtr="0">
            <a:noAutofit/>
          </a:bodyPr>
          <a:lstStyle/>
          <a:p>
            <a:pPr>
              <a:spcBef>
                <a:spcPts val="1500"/>
              </a:spcBef>
            </a:pPr>
            <a:r>
              <a:rPr lang="zh-TW" altLang="zh-TW" sz="2400" dirty="0">
                <a:latin typeface="微軟正黑體" panose="020B0604030504040204" pitchFamily="34" charset="-120"/>
                <a:ea typeface="微軟正黑體" panose="020B0604030504040204" pitchFamily="34" charset="-120"/>
              </a:rPr>
              <a:t>在先天優勢、體能條件上，以往在看到國際攀登險峻山脈及深谷溯溪紀錄保持人多為男性，如喜馬拉雅山、聖母峰。</a:t>
            </a:r>
            <a:r>
              <a:rPr lang="zh-TW" altLang="zh-TW" sz="2400" dirty="0">
                <a:solidFill>
                  <a:srgbClr val="002060"/>
                </a:solidFill>
                <a:latin typeface="微軟正黑體" panose="020B0604030504040204" pitchFamily="34" charset="-120"/>
                <a:ea typeface="微軟正黑體" panose="020B0604030504040204" pitchFamily="34" charset="-120"/>
              </a:rPr>
              <a:t>普遍給人男性較會登山、挑戰極限運動的印象</a:t>
            </a:r>
            <a:r>
              <a:rPr lang="zh-TW" altLang="zh-TW" sz="2400" dirty="0" smtClean="0">
                <a:solidFill>
                  <a:srgbClr val="002060"/>
                </a:solidFill>
                <a:latin typeface="微軟正黑體" panose="020B0604030504040204" pitchFamily="34" charset="-120"/>
                <a:ea typeface="微軟正黑體" panose="020B0604030504040204" pitchFamily="34" charset="-120"/>
              </a:rPr>
              <a:t>。</a:t>
            </a:r>
            <a:endParaRPr lang="en-US" altLang="zh-TW" sz="2400" dirty="0">
              <a:solidFill>
                <a:srgbClr val="002060"/>
              </a:solidFill>
              <a:latin typeface="微軟正黑體" panose="020B0604030504040204" pitchFamily="34" charset="-120"/>
              <a:ea typeface="微軟正黑體" panose="020B0604030504040204" pitchFamily="34" charset="-120"/>
            </a:endParaRP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pic>
        <p:nvPicPr>
          <p:cNvPr id="4" name="圖片 3"/>
          <p:cNvPicPr>
            <a:picLocks noChangeAspect="1"/>
          </p:cNvPicPr>
          <p:nvPr/>
        </p:nvPicPr>
        <p:blipFill>
          <a:blip r:embed="rId3"/>
          <a:stretch>
            <a:fillRect/>
          </a:stretch>
        </p:blipFill>
        <p:spPr>
          <a:xfrm>
            <a:off x="4491650" y="4079404"/>
            <a:ext cx="1626517" cy="1626517"/>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4390" y="1931035"/>
            <a:ext cx="4587551" cy="3440663"/>
          </a:xfrm>
          <a:prstGeom prst="rect">
            <a:avLst/>
          </a:prstGeom>
          <a:ln>
            <a:noFill/>
          </a:ln>
          <a:effectLst>
            <a:outerShdw blurRad="292100" dist="139700" dir="2700000" algn="tl" rotWithShape="0">
              <a:srgbClr val="333333">
                <a:alpha val="65000"/>
              </a:srgbClr>
            </a:outerShdw>
          </a:effectLst>
        </p:spPr>
      </p:pic>
      <p:sp>
        <p:nvSpPr>
          <p:cNvPr id="7" name="橢圓 6"/>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16</a:t>
            </a:r>
            <a:endParaRPr lang="zh-TW" altLang="en-US" sz="1400" dirty="0"/>
          </a:p>
        </p:txBody>
      </p:sp>
    </p:spTree>
    <p:extLst>
      <p:ext uri="{BB962C8B-B14F-4D97-AF65-F5344CB8AC3E}">
        <p14:creationId xmlns:p14="http://schemas.microsoft.com/office/powerpoint/2010/main" val="20257236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43"/>
          <p:cNvSpPr txBox="1">
            <a:spLocks noGrp="1"/>
          </p:cNvSpPr>
          <p:nvPr>
            <p:ph type="title"/>
          </p:nvPr>
        </p:nvSpPr>
        <p:spPr>
          <a:xfrm>
            <a:off x="681482" y="772342"/>
            <a:ext cx="10790459" cy="766800"/>
          </a:xfrm>
          <a:prstGeom prst="rect">
            <a:avLst/>
          </a:prstGeom>
        </p:spPr>
        <p:txBody>
          <a:bodyPr spcFirstLastPara="1" wrap="square" lIns="121900" tIns="121900" rIns="121900" bIns="121900" anchor="t" anchorCtr="0">
            <a:noAutofit/>
          </a:bodyPr>
          <a:lstStyle/>
          <a:p>
            <a:r>
              <a:rPr lang="zh-TW" altLang="zh-TW" sz="3600" dirty="0"/>
              <a:t>建立性別友善環境</a:t>
            </a:r>
            <a:endParaRPr sz="3600" dirty="0">
              <a:solidFill>
                <a:schemeClr val="lt2"/>
              </a:solidFill>
            </a:endParaRPr>
          </a:p>
        </p:txBody>
      </p:sp>
      <p:sp>
        <p:nvSpPr>
          <p:cNvPr id="739" name="Google Shape;739;p43"/>
          <p:cNvSpPr txBox="1">
            <a:spLocks noGrp="1"/>
          </p:cNvSpPr>
          <p:nvPr>
            <p:ph type="body" idx="1"/>
          </p:nvPr>
        </p:nvSpPr>
        <p:spPr>
          <a:xfrm>
            <a:off x="949920" y="1547893"/>
            <a:ext cx="6717094" cy="3715200"/>
          </a:xfrm>
          <a:prstGeom prst="rect">
            <a:avLst/>
          </a:prstGeom>
        </p:spPr>
        <p:txBody>
          <a:bodyPr spcFirstLastPara="1" wrap="square" lIns="121900" tIns="121900" rIns="121900" bIns="121900" anchor="t" anchorCtr="0">
            <a:noAutofit/>
          </a:bodyPr>
          <a:lstStyle/>
          <a:p>
            <a:r>
              <a:rPr lang="zh-TW" altLang="zh-TW" sz="2400" dirty="0">
                <a:latin typeface="微軟正黑體" panose="020B0604030504040204" pitchFamily="34" charset="-120"/>
                <a:ea typeface="微軟正黑體" panose="020B0604030504040204" pitchFamily="34" charset="-120"/>
              </a:rPr>
              <a:t>根據新北市政府消防局「山域意外事故救援案件」統計，</a:t>
            </a:r>
            <a:r>
              <a:rPr lang="en-US" altLang="zh-TW" sz="2400" dirty="0">
                <a:solidFill>
                  <a:srgbClr val="002060"/>
                </a:solidFill>
                <a:latin typeface="微軟正黑體" panose="020B0604030504040204" pitchFamily="34" charset="-120"/>
                <a:ea typeface="微軟正黑體" panose="020B0604030504040204" pitchFamily="34" charset="-120"/>
              </a:rPr>
              <a:t>110</a:t>
            </a:r>
            <a:r>
              <a:rPr lang="zh-TW" altLang="zh-TW" sz="2400" dirty="0">
                <a:solidFill>
                  <a:srgbClr val="002060"/>
                </a:solidFill>
                <a:latin typeface="微軟正黑體" panose="020B0604030504040204" pitchFamily="34" charset="-120"/>
                <a:ea typeface="微軟正黑體" panose="020B0604030504040204" pitchFamily="34" charset="-120"/>
              </a:rPr>
              <a:t>年發生 </a:t>
            </a:r>
            <a:r>
              <a:rPr lang="en-US" altLang="zh-TW" sz="2400" dirty="0">
                <a:solidFill>
                  <a:srgbClr val="002060"/>
                </a:solidFill>
                <a:latin typeface="微軟正黑體" panose="020B0604030504040204" pitchFamily="34" charset="-120"/>
                <a:ea typeface="微軟正黑體" panose="020B0604030504040204" pitchFamily="34" charset="-120"/>
              </a:rPr>
              <a:t>66 </a:t>
            </a:r>
            <a:r>
              <a:rPr lang="zh-TW" altLang="zh-TW" sz="2400" dirty="0">
                <a:solidFill>
                  <a:srgbClr val="002060"/>
                </a:solidFill>
                <a:latin typeface="微軟正黑體" panose="020B0604030504040204" pitchFamily="34" charset="-120"/>
                <a:ea typeface="微軟正黑體" panose="020B0604030504040204" pitchFamily="34" charset="-120"/>
              </a:rPr>
              <a:t>起山難、</a:t>
            </a:r>
            <a:r>
              <a:rPr lang="en-US" altLang="zh-TW" sz="2400" dirty="0">
                <a:solidFill>
                  <a:srgbClr val="002060"/>
                </a:solidFill>
                <a:latin typeface="微軟正黑體" panose="020B0604030504040204" pitchFamily="34" charset="-120"/>
                <a:ea typeface="微軟正黑體" panose="020B0604030504040204" pitchFamily="34" charset="-120"/>
              </a:rPr>
              <a:t>109</a:t>
            </a:r>
            <a:r>
              <a:rPr lang="zh-TW" altLang="zh-TW" sz="2400" dirty="0">
                <a:solidFill>
                  <a:srgbClr val="002060"/>
                </a:solidFill>
                <a:latin typeface="微軟正黑體" panose="020B0604030504040204" pitchFamily="34" charset="-120"/>
                <a:ea typeface="微軟正黑體" panose="020B0604030504040204" pitchFamily="34" charset="-120"/>
              </a:rPr>
              <a:t>年發生 </a:t>
            </a:r>
            <a:r>
              <a:rPr lang="en-US" altLang="zh-TW" sz="2400" dirty="0">
                <a:solidFill>
                  <a:srgbClr val="002060"/>
                </a:solidFill>
                <a:latin typeface="微軟正黑體" panose="020B0604030504040204" pitchFamily="34" charset="-120"/>
                <a:ea typeface="微軟正黑體" panose="020B0604030504040204" pitchFamily="34" charset="-120"/>
              </a:rPr>
              <a:t>85 </a:t>
            </a:r>
            <a:r>
              <a:rPr lang="zh-TW" altLang="zh-TW" sz="2400" dirty="0">
                <a:solidFill>
                  <a:srgbClr val="002060"/>
                </a:solidFill>
                <a:latin typeface="微軟正黑體" panose="020B0604030504040204" pitchFamily="34" charset="-120"/>
                <a:ea typeface="微軟正黑體" panose="020B0604030504040204" pitchFamily="34" charset="-120"/>
              </a:rPr>
              <a:t>起山難。其中以迷路佔</a:t>
            </a:r>
            <a:r>
              <a:rPr lang="en-US" altLang="zh-TW" sz="2400" dirty="0">
                <a:solidFill>
                  <a:srgbClr val="002060"/>
                </a:solidFill>
                <a:latin typeface="微軟正黑體" panose="020B0604030504040204" pitchFamily="34" charset="-120"/>
                <a:ea typeface="微軟正黑體" panose="020B0604030504040204" pitchFamily="34" charset="-120"/>
              </a:rPr>
              <a:t>59%</a:t>
            </a:r>
            <a:r>
              <a:rPr lang="zh-TW" altLang="zh-TW" sz="2400" dirty="0">
                <a:solidFill>
                  <a:srgbClr val="002060"/>
                </a:solidFill>
                <a:latin typeface="微軟正黑體" panose="020B0604030504040204" pitchFamily="34" charset="-120"/>
                <a:ea typeface="微軟正黑體" panose="020B0604030504040204" pitchFamily="34" charset="-120"/>
              </a:rPr>
              <a:t>佔最大宗，依序為受傷</a:t>
            </a:r>
            <a:r>
              <a:rPr lang="en-US" altLang="zh-TW" sz="2400" dirty="0">
                <a:solidFill>
                  <a:srgbClr val="002060"/>
                </a:solidFill>
                <a:latin typeface="微軟正黑體" panose="020B0604030504040204" pitchFamily="34" charset="-120"/>
                <a:ea typeface="微軟正黑體" panose="020B0604030504040204" pitchFamily="34" charset="-120"/>
              </a:rPr>
              <a:t>16%</a:t>
            </a:r>
            <a:r>
              <a:rPr lang="zh-TW" altLang="zh-TW" sz="2400" dirty="0">
                <a:solidFill>
                  <a:srgbClr val="002060"/>
                </a:solidFill>
                <a:latin typeface="微軟正黑體" panose="020B0604030504040204" pitchFamily="34" charset="-120"/>
                <a:ea typeface="微軟正黑體" panose="020B0604030504040204" pitchFamily="34" charset="-120"/>
              </a:rPr>
              <a:t>、身體不適</a:t>
            </a:r>
            <a:r>
              <a:rPr lang="en-US" altLang="zh-TW" sz="2400" dirty="0">
                <a:solidFill>
                  <a:srgbClr val="002060"/>
                </a:solidFill>
                <a:latin typeface="微軟正黑體" panose="020B0604030504040204" pitchFamily="34" charset="-120"/>
                <a:ea typeface="微軟正黑體" panose="020B0604030504040204" pitchFamily="34" charset="-120"/>
              </a:rPr>
              <a:t>9%</a:t>
            </a:r>
            <a:r>
              <a:rPr lang="zh-TW" altLang="zh-TW" sz="2400" dirty="0">
                <a:solidFill>
                  <a:srgbClr val="002060"/>
                </a:solidFill>
                <a:latin typeface="微軟正黑體" panose="020B0604030504040204" pitchFamily="34" charset="-120"/>
                <a:ea typeface="微軟正黑體" panose="020B0604030504040204" pitchFamily="34" charset="-120"/>
              </a:rPr>
              <a:t>、疲勞及跌落山谷同為</a:t>
            </a:r>
            <a:r>
              <a:rPr lang="en-US" altLang="zh-TW" sz="2400" dirty="0" smtClean="0">
                <a:solidFill>
                  <a:srgbClr val="002060"/>
                </a:solidFill>
                <a:latin typeface="微軟正黑體" panose="020B0604030504040204" pitchFamily="34" charset="-120"/>
                <a:ea typeface="微軟正黑體" panose="020B0604030504040204" pitchFamily="34" charset="-120"/>
              </a:rPr>
              <a:t>8%</a:t>
            </a:r>
            <a:r>
              <a:rPr lang="zh-TW" altLang="en-US" sz="2800" dirty="0" smtClean="0">
                <a:solidFill>
                  <a:srgbClr val="002060"/>
                </a:solidFill>
                <a:latin typeface="微軟正黑體" panose="020B0604030504040204" pitchFamily="34" charset="-120"/>
                <a:ea typeface="微軟正黑體" panose="020B0604030504040204" pitchFamily="34" charset="-120"/>
              </a:rPr>
              <a:t>。</a:t>
            </a:r>
            <a:endParaRPr lang="en-US" altLang="zh-TW" sz="2800" dirty="0" smtClean="0">
              <a:solidFill>
                <a:srgbClr val="002060"/>
              </a:solidFill>
              <a:latin typeface="微軟正黑體" panose="020B0604030504040204" pitchFamily="34" charset="-120"/>
              <a:ea typeface="微軟正黑體" panose="020B0604030504040204" pitchFamily="34" charset="-120"/>
            </a:endParaRPr>
          </a:p>
          <a:p>
            <a:r>
              <a:rPr lang="zh-TW" altLang="zh-TW" sz="2800" dirty="0" smtClean="0">
                <a:solidFill>
                  <a:srgbClr val="FF0000"/>
                </a:solidFill>
                <a:latin typeface="微軟正黑體" panose="020B0604030504040204" pitchFamily="34" charset="-120"/>
                <a:ea typeface="微軟正黑體" panose="020B0604030504040204" pitchFamily="34" charset="-120"/>
              </a:rPr>
              <a:t>「</a:t>
            </a:r>
            <a:r>
              <a:rPr lang="zh-TW" altLang="zh-TW" sz="2800" dirty="0">
                <a:solidFill>
                  <a:srgbClr val="FF0000"/>
                </a:solidFill>
                <a:latin typeface="微軟正黑體" panose="020B0604030504040204" pitchFamily="34" charset="-120"/>
                <a:ea typeface="微軟正黑體" panose="020B0604030504040204" pitchFamily="34" charset="-120"/>
              </a:rPr>
              <a:t>提升登山安全」</a:t>
            </a:r>
            <a:r>
              <a:rPr lang="zh-TW" altLang="zh-TW" sz="2400" dirty="0">
                <a:latin typeface="微軟正黑體" panose="020B0604030504040204" pitchFamily="34" charset="-120"/>
                <a:ea typeface="微軟正黑體" panose="020B0604030504040204" pitchFamily="34" charset="-120"/>
              </a:rPr>
              <a:t>為新北市首要目標，首要著手的即是</a:t>
            </a:r>
            <a:r>
              <a:rPr lang="zh-TW" altLang="zh-TW" sz="2400" dirty="0">
                <a:solidFill>
                  <a:srgbClr val="002060"/>
                </a:solidFill>
                <a:latin typeface="微軟正黑體" panose="020B0604030504040204" pitchFamily="34" charset="-120"/>
                <a:ea typeface="微軟正黑體" panose="020B0604030504040204" pitchFamily="34" charset="-120"/>
              </a:rPr>
              <a:t>山林中的通訊</a:t>
            </a:r>
            <a:r>
              <a:rPr lang="zh-TW" altLang="zh-TW" sz="2400" dirty="0" smtClean="0">
                <a:latin typeface="微軟正黑體" panose="020B0604030504040204" pitchFamily="34" charset="-120"/>
                <a:ea typeface="微軟正黑體" panose="020B0604030504040204" pitchFamily="34" charset="-120"/>
              </a:rPr>
              <a:t>，建置</a:t>
            </a:r>
            <a:r>
              <a:rPr lang="zh-TW" altLang="en-US" sz="2800" dirty="0" smtClean="0">
                <a:solidFill>
                  <a:srgbClr val="FF0000"/>
                </a:solidFill>
                <a:latin typeface="微軟正黑體" panose="020B0604030504040204" pitchFamily="34" charset="-120"/>
                <a:ea typeface="微軟正黑體" panose="020B0604030504040204" pitchFamily="34" charset="-120"/>
              </a:rPr>
              <a:t>登山</a:t>
            </a:r>
            <a:r>
              <a:rPr lang="zh-TW" altLang="zh-TW" sz="2800" dirty="0" smtClean="0">
                <a:solidFill>
                  <a:srgbClr val="FF0000"/>
                </a:solidFill>
                <a:latin typeface="微軟正黑體" panose="020B0604030504040204" pitchFamily="34" charset="-120"/>
                <a:ea typeface="微軟正黑體" panose="020B0604030504040204" pitchFamily="34" charset="-120"/>
              </a:rPr>
              <a:t>通訊告示牌</a:t>
            </a:r>
            <a:r>
              <a:rPr lang="zh-TW" altLang="en-US" sz="2400" dirty="0" smtClean="0">
                <a:latin typeface="微軟正黑體" panose="020B0604030504040204" pitchFamily="34" charset="-120"/>
                <a:ea typeface="微軟正黑體" panose="020B0604030504040204" pitchFamily="34" charset="-120"/>
              </a:rPr>
              <a:t>，</a:t>
            </a:r>
            <a:r>
              <a:rPr lang="zh-TW" altLang="zh-TW" sz="2400" dirty="0" smtClean="0">
                <a:latin typeface="微軟正黑體" panose="020B0604030504040204" pitchFamily="34" charset="-120"/>
                <a:ea typeface="微軟正黑體" panose="020B0604030504040204" pitchFamily="34" charset="-120"/>
              </a:rPr>
              <a:t>促進</a:t>
            </a:r>
            <a:r>
              <a:rPr lang="zh-TW" altLang="zh-TW" sz="2400" dirty="0">
                <a:latin typeface="微軟正黑體" panose="020B0604030504040204" pitchFamily="34" charset="-120"/>
                <a:ea typeface="微軟正黑體" panose="020B0604030504040204" pitchFamily="34" charset="-120"/>
              </a:rPr>
              <a:t>登山</a:t>
            </a:r>
            <a:r>
              <a:rPr lang="zh-TW" altLang="zh-TW" sz="2400" dirty="0" smtClean="0">
                <a:latin typeface="微軟正黑體" panose="020B0604030504040204" pitchFamily="34" charset="-120"/>
                <a:ea typeface="微軟正黑體" panose="020B0604030504040204" pitchFamily="34" charset="-120"/>
              </a:rPr>
              <a:t>安全。</a:t>
            </a:r>
            <a:endParaRPr lang="zh-TW" altLang="zh-TW" sz="2400" dirty="0">
              <a:latin typeface="微軟正黑體" panose="020B0604030504040204" pitchFamily="34" charset="-120"/>
              <a:ea typeface="微軟正黑體" panose="020B0604030504040204" pitchFamily="34" charset="-120"/>
            </a:endParaRPr>
          </a:p>
          <a:p>
            <a:endParaRPr lang="zh-TW" altLang="en-US" sz="2400" dirty="0">
              <a:latin typeface="微軟正黑體" panose="020B0604030504040204" pitchFamily="34" charset="-120"/>
              <a:ea typeface="微軟正黑體" panose="020B0604030504040204" pitchFamily="34" charset="-120"/>
            </a:endParaRP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5" name="圖表 4"/>
          <p:cNvGraphicFramePr>
            <a:graphicFrameLocks/>
          </p:cNvGraphicFramePr>
          <p:nvPr>
            <p:extLst>
              <p:ext uri="{D42A27DB-BD31-4B8C-83A1-F6EECF244321}">
                <p14:modId xmlns:p14="http://schemas.microsoft.com/office/powerpoint/2010/main" val="4260889463"/>
              </p:ext>
            </p:extLst>
          </p:nvPr>
        </p:nvGraphicFramePr>
        <p:xfrm>
          <a:off x="6811324" y="1056313"/>
          <a:ext cx="4958081" cy="3876172"/>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1007;p48"/>
          <p:cNvSpPr txBox="1">
            <a:spLocks/>
          </p:cNvSpPr>
          <p:nvPr/>
        </p:nvSpPr>
        <p:spPr>
          <a:xfrm flipH="1">
            <a:off x="6939746" y="4829119"/>
            <a:ext cx="2057917" cy="14068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Inter"/>
              <a:buNone/>
              <a:defRPr sz="2800" b="1" i="0" u="none" strike="noStrike" cap="none">
                <a:solidFill>
                  <a:schemeClr val="lt1"/>
                </a:solidFill>
                <a:latin typeface="Inter"/>
                <a:ea typeface="Inter"/>
                <a:cs typeface="Inter"/>
                <a:sym typeface="Inter"/>
              </a:defRPr>
            </a:lvl1pPr>
            <a:lvl2pPr marR="0" lvl="1"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2pPr>
            <a:lvl3pPr marR="0" lvl="2"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3pPr>
            <a:lvl4pPr marR="0" lvl="3"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4pPr>
            <a:lvl5pPr marR="0" lvl="4"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5pPr>
            <a:lvl6pPr marR="0" lvl="5"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6pPr>
            <a:lvl7pPr marR="0" lvl="6"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7pPr>
            <a:lvl8pPr marR="0" lvl="7"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8pPr>
            <a:lvl9pPr marR="0" lvl="8"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9pPr>
          </a:lstStyle>
          <a:p>
            <a:pPr algn="r"/>
            <a:r>
              <a:rPr lang="en-US" sz="5400" kern="0" dirty="0" smtClean="0">
                <a:solidFill>
                  <a:schemeClr val="lt2"/>
                </a:solidFill>
              </a:rPr>
              <a:t>SAFE</a:t>
            </a:r>
            <a:endParaRPr lang="en-US" sz="5400" kern="0" dirty="0">
              <a:solidFill>
                <a:schemeClr val="lt2"/>
              </a:solidFill>
            </a:endParaRPr>
          </a:p>
        </p:txBody>
      </p:sp>
      <p:pic>
        <p:nvPicPr>
          <p:cNvPr id="11268" name="Picture 4" descr="https://cdn-icons-png.flaticon.com/512/3287/32870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8114" y="4501753"/>
            <a:ext cx="1522680" cy="1522680"/>
          </a:xfrm>
          <a:prstGeom prst="rect">
            <a:avLst/>
          </a:prstGeom>
          <a:noFill/>
          <a:extLst>
            <a:ext uri="{909E8E84-426E-40DD-AFC4-6F175D3DCCD1}">
              <a14:hiddenFill xmlns:a14="http://schemas.microsoft.com/office/drawing/2010/main">
                <a:solidFill>
                  <a:srgbClr val="FFFFFF"/>
                </a:solidFill>
              </a14:hiddenFill>
            </a:ext>
          </a:extLst>
        </p:spPr>
      </p:pic>
      <p:sp>
        <p:nvSpPr>
          <p:cNvPr id="9" name="橢圓 8"/>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17</a:t>
            </a:r>
            <a:endParaRPr lang="zh-TW" altLang="en-US" sz="1400" dirty="0"/>
          </a:p>
        </p:txBody>
      </p:sp>
    </p:spTree>
    <p:extLst>
      <p:ext uri="{BB962C8B-B14F-4D97-AF65-F5344CB8AC3E}">
        <p14:creationId xmlns:p14="http://schemas.microsoft.com/office/powerpoint/2010/main" val="4267104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43"/>
          <p:cNvSpPr txBox="1">
            <a:spLocks noGrp="1"/>
          </p:cNvSpPr>
          <p:nvPr>
            <p:ph type="title"/>
          </p:nvPr>
        </p:nvSpPr>
        <p:spPr>
          <a:xfrm>
            <a:off x="681482" y="772342"/>
            <a:ext cx="10790459" cy="766800"/>
          </a:xfrm>
          <a:prstGeom prst="rect">
            <a:avLst/>
          </a:prstGeom>
        </p:spPr>
        <p:txBody>
          <a:bodyPr spcFirstLastPara="1" wrap="square" lIns="121900" tIns="121900" rIns="121900" bIns="121900" anchor="t" anchorCtr="0">
            <a:noAutofit/>
          </a:bodyPr>
          <a:lstStyle/>
          <a:p>
            <a:r>
              <a:rPr lang="zh-TW" altLang="zh-TW" sz="3600" dirty="0"/>
              <a:t>維護不同性別權益</a:t>
            </a:r>
            <a:endParaRPr sz="3600" dirty="0">
              <a:solidFill>
                <a:schemeClr val="lt2"/>
              </a:solidFill>
            </a:endParaRPr>
          </a:p>
        </p:txBody>
      </p:sp>
      <p:sp>
        <p:nvSpPr>
          <p:cNvPr id="739" name="Google Shape;739;p43"/>
          <p:cNvSpPr txBox="1">
            <a:spLocks noGrp="1"/>
          </p:cNvSpPr>
          <p:nvPr>
            <p:ph type="body" idx="1"/>
          </p:nvPr>
        </p:nvSpPr>
        <p:spPr>
          <a:xfrm>
            <a:off x="681482" y="1640412"/>
            <a:ext cx="6717094" cy="3715200"/>
          </a:xfrm>
          <a:prstGeom prst="rect">
            <a:avLst/>
          </a:prstGeom>
        </p:spPr>
        <p:txBody>
          <a:bodyPr spcFirstLastPara="1" wrap="square" lIns="121900" tIns="121900" rIns="121900" bIns="121900" anchor="t" anchorCtr="0">
            <a:noAutofit/>
          </a:bodyPr>
          <a:lstStyle/>
          <a:p>
            <a:pPr>
              <a:spcBef>
                <a:spcPts val="1500"/>
              </a:spcBef>
            </a:pPr>
            <a:r>
              <a:rPr lang="zh-TW" altLang="zh-TW" sz="2400" dirty="0">
                <a:latin typeface="微軟正黑體" panose="020B0604030504040204" pitchFamily="34" charset="-120"/>
                <a:ea typeface="微軟正黑體" panose="020B0604030504040204" pitchFamily="34" charset="-120"/>
              </a:rPr>
              <a:t>以</a:t>
            </a:r>
            <a:r>
              <a:rPr lang="zh-TW" altLang="zh-TW" sz="2800" dirty="0">
                <a:solidFill>
                  <a:srgbClr val="002060"/>
                </a:solidFill>
                <a:latin typeface="微軟正黑體" panose="020B0604030504040204" pitchFamily="34" charset="-120"/>
                <a:ea typeface="微軟正黑體" panose="020B0604030504040204" pitchFamily="34" charset="-120"/>
              </a:rPr>
              <a:t>公共運輸運具搭乘男女比例，女性搭乘比例較高</a:t>
            </a:r>
            <a:r>
              <a:rPr lang="zh-TW" altLang="zh-TW" sz="2400" dirty="0">
                <a:latin typeface="微軟正黑體" panose="020B0604030504040204" pitchFamily="34" charset="-120"/>
                <a:ea typeface="微軟正黑體" panose="020B0604030504040204" pitchFamily="34" charset="-120"/>
              </a:rPr>
              <a:t>，近年來本局積極推廣「微笑山線」就是以交通便利性，使登山活動透過大眾交通工具就可</a:t>
            </a:r>
            <a:r>
              <a:rPr lang="zh-TW" altLang="zh-TW" sz="2400" dirty="0" smtClean="0">
                <a:latin typeface="微軟正黑體" panose="020B0604030504040204" pitchFamily="34" charset="-120"/>
                <a:ea typeface="微軟正黑體" panose="020B0604030504040204" pitchFamily="34" charset="-120"/>
              </a:rPr>
              <a:t>進行，並努力整修登山步道</a:t>
            </a:r>
            <a:r>
              <a:rPr lang="zh-TW" altLang="en-US" sz="2400" dirty="0" smtClean="0">
                <a:latin typeface="微軟正黑體" panose="020B0604030504040204" pitchFamily="34" charset="-120"/>
                <a:ea typeface="微軟正黑體" panose="020B0604030504040204" pitchFamily="34" charset="-120"/>
              </a:rPr>
              <a:t>設施，給予登山客安全的環境。</a:t>
            </a:r>
            <a:endParaRPr lang="en-US" altLang="zh-TW" sz="2400" dirty="0">
              <a:latin typeface="微軟正黑體" panose="020B0604030504040204" pitchFamily="34" charset="-120"/>
              <a:ea typeface="微軟正黑體" panose="020B0604030504040204" pitchFamily="34" charset="-120"/>
            </a:endParaRPr>
          </a:p>
          <a:p>
            <a:pPr>
              <a:spcBef>
                <a:spcPts val="1500"/>
              </a:spcBef>
            </a:pPr>
            <a:r>
              <a:rPr lang="zh-TW" altLang="zh-TW" sz="2400" dirty="0">
                <a:latin typeface="微軟正黑體" panose="020B0604030504040204" pitchFamily="34" charset="-120"/>
                <a:ea typeface="微軟正黑體" panose="020B0604030504040204" pitchFamily="34" charset="-120"/>
              </a:rPr>
              <a:t>除了推廣結伴同行外，</a:t>
            </a:r>
            <a:r>
              <a:rPr lang="zh-TW" altLang="zh-TW" sz="2400" dirty="0" smtClean="0">
                <a:latin typeface="微軟正黑體" panose="020B0604030504040204" pitchFamily="34" charset="-120"/>
                <a:ea typeface="微軟正黑體" panose="020B0604030504040204" pitchFamily="34" charset="-120"/>
              </a:rPr>
              <a:t>同時</a:t>
            </a:r>
            <a:r>
              <a:rPr lang="zh-TW" altLang="en-US" sz="2400" dirty="0" smtClean="0">
                <a:latin typeface="微軟正黑體" panose="020B0604030504040204" pitchFamily="34" charset="-120"/>
                <a:ea typeface="微軟正黑體" panose="020B0604030504040204" pitchFamily="34" charset="-120"/>
              </a:rPr>
              <a:t>帶</a:t>
            </a:r>
            <a:r>
              <a:rPr lang="zh-TW" altLang="zh-TW" sz="2400" dirty="0" smtClean="0">
                <a:latin typeface="微軟正黑體" panose="020B0604030504040204" pitchFamily="34" charset="-120"/>
                <a:ea typeface="微軟正黑體" panose="020B0604030504040204" pitchFamily="34" charset="-120"/>
              </a:rPr>
              <a:t>動</a:t>
            </a:r>
            <a:r>
              <a:rPr lang="zh-TW" altLang="zh-TW" sz="2400" dirty="0">
                <a:latin typeface="微軟正黑體" panose="020B0604030504040204" pitchFamily="34" charset="-120"/>
                <a:ea typeface="微軟正黑體" panose="020B0604030504040204" pitchFamily="34" charset="-120"/>
              </a:rPr>
              <a:t>軟體和硬體的相關設施，如</a:t>
            </a:r>
            <a:r>
              <a:rPr lang="zh-TW" altLang="zh-TW" sz="2800" dirty="0">
                <a:solidFill>
                  <a:srgbClr val="002060"/>
                </a:solidFill>
                <a:latin typeface="微軟正黑體" panose="020B0604030504040204" pitchFamily="34" charset="-120"/>
                <a:ea typeface="微軟正黑體" panose="020B0604030504040204" pitchFamily="34" charset="-120"/>
              </a:rPr>
              <a:t>增加週邊環境性別友善廁所、孕婦幼及親子專用停車格，致力改善步</a:t>
            </a:r>
            <a:r>
              <a:rPr lang="zh-TW" altLang="zh-TW" sz="2800" dirty="0" smtClean="0">
                <a:solidFill>
                  <a:srgbClr val="002060"/>
                </a:solidFill>
                <a:latin typeface="微軟正黑體" panose="020B0604030504040204" pitchFamily="34" charset="-120"/>
                <a:ea typeface="微軟正黑體" panose="020B0604030504040204" pitchFamily="34" charset="-120"/>
              </a:rPr>
              <a:t>道</a:t>
            </a:r>
            <a:r>
              <a:rPr lang="zh-TW" altLang="en-US" sz="2800" dirty="0" smtClean="0">
                <a:solidFill>
                  <a:srgbClr val="002060"/>
                </a:solidFill>
                <a:latin typeface="微軟正黑體" panose="020B0604030504040204" pitchFamily="34" charset="-120"/>
                <a:ea typeface="微軟正黑體" panose="020B0604030504040204" pitchFamily="34" charset="-120"/>
              </a:rPr>
              <a:t>友善</a:t>
            </a:r>
            <a:r>
              <a:rPr lang="zh-TW" altLang="zh-TW" sz="2800" dirty="0" smtClean="0">
                <a:solidFill>
                  <a:srgbClr val="002060"/>
                </a:solidFill>
                <a:latin typeface="微軟正黑體" panose="020B0604030504040204" pitchFamily="34" charset="-120"/>
                <a:ea typeface="微軟正黑體" panose="020B0604030504040204" pitchFamily="34" charset="-120"/>
              </a:rPr>
              <a:t>環境</a:t>
            </a:r>
            <a:r>
              <a:rPr lang="zh-TW" altLang="zh-TW" sz="2800" dirty="0">
                <a:solidFill>
                  <a:srgbClr val="002060"/>
                </a:solidFill>
                <a:latin typeface="微軟正黑體" panose="020B0604030504040204" pitchFamily="34" charset="-120"/>
                <a:ea typeface="微軟正黑體" panose="020B0604030504040204" pitchFamily="34" charset="-120"/>
              </a:rPr>
              <a:t>並宣導登山安全知識。</a:t>
            </a: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8576" y="2241465"/>
            <a:ext cx="3851464" cy="2887947"/>
          </a:xfrm>
          <a:prstGeom prst="rect">
            <a:avLst/>
          </a:prstGeom>
        </p:spPr>
      </p:pic>
      <p:sp>
        <p:nvSpPr>
          <p:cNvPr id="6" name="橢圓 5"/>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18</a:t>
            </a:r>
            <a:endParaRPr lang="zh-TW" altLang="en-US" sz="1400" dirty="0"/>
          </a:p>
        </p:txBody>
      </p:sp>
    </p:spTree>
    <p:extLst>
      <p:ext uri="{BB962C8B-B14F-4D97-AF65-F5344CB8AC3E}">
        <p14:creationId xmlns:p14="http://schemas.microsoft.com/office/powerpoint/2010/main" val="142149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6"/>
          <p:cNvSpPr/>
          <p:nvPr/>
        </p:nvSpPr>
        <p:spPr>
          <a:xfrm>
            <a:off x="2423138" y="2757486"/>
            <a:ext cx="1714000" cy="1714000"/>
          </a:xfrm>
          <a:prstGeom prst="rect">
            <a:avLst/>
          </a:pr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88" name="Google Shape;388;p36"/>
          <p:cNvSpPr txBox="1">
            <a:spLocks noGrp="1"/>
          </p:cNvSpPr>
          <p:nvPr>
            <p:ph type="title"/>
          </p:nvPr>
        </p:nvSpPr>
        <p:spPr>
          <a:xfrm>
            <a:off x="4328738" y="2729817"/>
            <a:ext cx="7429354" cy="959200"/>
          </a:xfrm>
          <a:prstGeom prst="rect">
            <a:avLst/>
          </a:prstGeom>
        </p:spPr>
        <p:txBody>
          <a:bodyPr spcFirstLastPara="1" wrap="square" lIns="121900" tIns="121900" rIns="121900" bIns="121900" anchor="t" anchorCtr="0">
            <a:noAutofit/>
          </a:bodyPr>
          <a:lstStyle/>
          <a:p>
            <a:pPr algn="l"/>
            <a:r>
              <a:rPr lang="zh-TW" altLang="zh-TW" dirty="0"/>
              <a:t>登山通訊牌</a:t>
            </a:r>
            <a:r>
              <a:rPr lang="zh-TW" altLang="zh-TW" dirty="0" smtClean="0"/>
              <a:t>之</a:t>
            </a:r>
            <a:r>
              <a:rPr lang="en-US" altLang="zh-TW" dirty="0" smtClean="0"/>
              <a:t/>
            </a:r>
            <a:br>
              <a:rPr lang="en-US" altLang="zh-TW" dirty="0" smtClean="0"/>
            </a:br>
            <a:r>
              <a:rPr lang="en-US" altLang="zh-TW" dirty="0" smtClean="0"/>
              <a:t>CEDAW</a:t>
            </a:r>
            <a:r>
              <a:rPr lang="zh-TW" altLang="en-US" dirty="0" smtClean="0"/>
              <a:t>實施策略</a:t>
            </a:r>
            <a:endParaRPr dirty="0"/>
          </a:p>
        </p:txBody>
      </p:sp>
      <p:sp>
        <p:nvSpPr>
          <p:cNvPr id="390" name="Google Shape;390;p36"/>
          <p:cNvSpPr txBox="1">
            <a:spLocks noGrp="1"/>
          </p:cNvSpPr>
          <p:nvPr>
            <p:ph type="title" idx="2"/>
          </p:nvPr>
        </p:nvSpPr>
        <p:spPr>
          <a:xfrm>
            <a:off x="2327338" y="2885286"/>
            <a:ext cx="1905600" cy="1458400"/>
          </a:xfrm>
          <a:prstGeom prst="rect">
            <a:avLst/>
          </a:prstGeom>
        </p:spPr>
        <p:txBody>
          <a:bodyPr spcFirstLastPara="1" wrap="square" lIns="121900" tIns="121900" rIns="121900" bIns="121900" anchor="ctr" anchorCtr="0">
            <a:noAutofit/>
          </a:bodyPr>
          <a:lstStyle/>
          <a:p>
            <a:r>
              <a:rPr lang="en" dirty="0" smtClean="0"/>
              <a:t>0</a:t>
            </a:r>
            <a:r>
              <a:rPr lang="en-US" dirty="0"/>
              <a:t>6</a:t>
            </a:r>
            <a:endParaRPr dirty="0"/>
          </a:p>
        </p:txBody>
      </p:sp>
      <p:grpSp>
        <p:nvGrpSpPr>
          <p:cNvPr id="443" name="Google Shape;443;p36"/>
          <p:cNvGrpSpPr/>
          <p:nvPr/>
        </p:nvGrpSpPr>
        <p:grpSpPr>
          <a:xfrm>
            <a:off x="1343225" y="1228829"/>
            <a:ext cx="837540" cy="839673"/>
            <a:chOff x="2418784" y="3132067"/>
            <a:chExt cx="331358" cy="332184"/>
          </a:xfrm>
        </p:grpSpPr>
        <p:sp>
          <p:nvSpPr>
            <p:cNvPr id="444" name="Google Shape;444;p36"/>
            <p:cNvSpPr/>
            <p:nvPr/>
          </p:nvSpPr>
          <p:spPr>
            <a:xfrm>
              <a:off x="2462244" y="3176354"/>
              <a:ext cx="244437" cy="243611"/>
            </a:xfrm>
            <a:custGeom>
              <a:avLst/>
              <a:gdLst/>
              <a:ahLst/>
              <a:cxnLst/>
              <a:rect l="l" t="t" r="r" b="b"/>
              <a:pathLst>
                <a:path w="7098" h="7074" extrusionOk="0">
                  <a:moveTo>
                    <a:pt x="5978" y="2977"/>
                  </a:moveTo>
                  <a:lnTo>
                    <a:pt x="5978" y="4144"/>
                  </a:lnTo>
                  <a:lnTo>
                    <a:pt x="1120" y="4144"/>
                  </a:lnTo>
                  <a:lnTo>
                    <a:pt x="1120" y="2977"/>
                  </a:lnTo>
                  <a:close/>
                  <a:moveTo>
                    <a:pt x="3549" y="1"/>
                  </a:moveTo>
                  <a:cubicBezTo>
                    <a:pt x="2597" y="1"/>
                    <a:pt x="1716" y="358"/>
                    <a:pt x="1049" y="1048"/>
                  </a:cubicBezTo>
                  <a:cubicBezTo>
                    <a:pt x="406" y="1739"/>
                    <a:pt x="1" y="2620"/>
                    <a:pt x="1" y="3549"/>
                  </a:cubicBezTo>
                  <a:cubicBezTo>
                    <a:pt x="1" y="4502"/>
                    <a:pt x="358" y="5383"/>
                    <a:pt x="1049" y="6049"/>
                  </a:cubicBezTo>
                  <a:cubicBezTo>
                    <a:pt x="1739" y="6692"/>
                    <a:pt x="2621" y="7073"/>
                    <a:pt x="3549" y="7073"/>
                  </a:cubicBezTo>
                  <a:cubicBezTo>
                    <a:pt x="4502" y="7073"/>
                    <a:pt x="5407" y="6716"/>
                    <a:pt x="6050" y="6049"/>
                  </a:cubicBezTo>
                  <a:cubicBezTo>
                    <a:pt x="6717" y="5359"/>
                    <a:pt x="7098" y="4454"/>
                    <a:pt x="7098" y="3549"/>
                  </a:cubicBezTo>
                  <a:cubicBezTo>
                    <a:pt x="7098" y="2596"/>
                    <a:pt x="6740" y="1691"/>
                    <a:pt x="6050" y="1048"/>
                  </a:cubicBezTo>
                  <a:cubicBezTo>
                    <a:pt x="5359" y="358"/>
                    <a:pt x="4478" y="1"/>
                    <a:pt x="354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45" name="Google Shape;445;p36"/>
            <p:cNvSpPr/>
            <p:nvPr/>
          </p:nvSpPr>
          <p:spPr>
            <a:xfrm>
              <a:off x="2418784" y="3132067"/>
              <a:ext cx="331358" cy="332184"/>
            </a:xfrm>
            <a:custGeom>
              <a:avLst/>
              <a:gdLst/>
              <a:ahLst/>
              <a:cxnLst/>
              <a:rect l="l" t="t" r="r" b="b"/>
              <a:pathLst>
                <a:path w="9622" h="9646" extrusionOk="0">
                  <a:moveTo>
                    <a:pt x="4811" y="548"/>
                  </a:moveTo>
                  <a:cubicBezTo>
                    <a:pt x="7169" y="548"/>
                    <a:pt x="9098" y="2453"/>
                    <a:pt x="9098" y="4835"/>
                  </a:cubicBezTo>
                  <a:cubicBezTo>
                    <a:pt x="9098" y="7193"/>
                    <a:pt x="7169" y="9122"/>
                    <a:pt x="4811" y="9122"/>
                  </a:cubicBezTo>
                  <a:cubicBezTo>
                    <a:pt x="2454" y="9122"/>
                    <a:pt x="525" y="7216"/>
                    <a:pt x="525" y="4835"/>
                  </a:cubicBezTo>
                  <a:cubicBezTo>
                    <a:pt x="525" y="2477"/>
                    <a:pt x="2430" y="548"/>
                    <a:pt x="4811" y="548"/>
                  </a:cubicBezTo>
                  <a:close/>
                  <a:moveTo>
                    <a:pt x="4811" y="1"/>
                  </a:moveTo>
                  <a:cubicBezTo>
                    <a:pt x="2168" y="1"/>
                    <a:pt x="1" y="2192"/>
                    <a:pt x="1" y="4835"/>
                  </a:cubicBezTo>
                  <a:cubicBezTo>
                    <a:pt x="1" y="7478"/>
                    <a:pt x="2168" y="9645"/>
                    <a:pt x="4811" y="9645"/>
                  </a:cubicBezTo>
                  <a:cubicBezTo>
                    <a:pt x="7455" y="9645"/>
                    <a:pt x="9622" y="7478"/>
                    <a:pt x="9622" y="4835"/>
                  </a:cubicBezTo>
                  <a:cubicBezTo>
                    <a:pt x="9622" y="2192"/>
                    <a:pt x="7455" y="1"/>
                    <a:pt x="481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446" name="Google Shape;446;p36"/>
          <p:cNvSpPr/>
          <p:nvPr/>
        </p:nvSpPr>
        <p:spPr>
          <a:xfrm flipH="1">
            <a:off x="939655" y="6120937"/>
            <a:ext cx="10302088" cy="13879"/>
          </a:xfrm>
          <a:custGeom>
            <a:avLst/>
            <a:gdLst/>
            <a:ahLst/>
            <a:cxnLst/>
            <a:rect l="l" t="t" r="r" b="b"/>
            <a:pathLst>
              <a:path w="92252" h="1" fill="none" extrusionOk="0">
                <a:moveTo>
                  <a:pt x="92252" y="1"/>
                </a:moveTo>
                <a:lnTo>
                  <a:pt x="1" y="1"/>
                </a:lnTo>
              </a:path>
            </a:pathLst>
          </a:custGeom>
          <a:noFill/>
          <a:ln w="9875" cap="flat" cmpd="sng">
            <a:solidFill>
              <a:srgbClr val="213033"/>
            </a:solidFill>
            <a:prstDash val="solid"/>
            <a:miter lim="30395"/>
            <a:headEnd type="none" w="sm" len="sm"/>
            <a:tailEnd type="none" w="sm" len="sm"/>
          </a:ln>
        </p:spPr>
        <p:txBody>
          <a:bodyPr spcFirstLastPara="1" wrap="square" lIns="121900" tIns="121900" rIns="121900" bIns="121900" anchor="ctr" anchorCtr="0">
            <a:noAutofit/>
          </a:bodyPr>
          <a:lstStyle/>
          <a:p>
            <a:endParaRPr sz="2400"/>
          </a:p>
        </p:txBody>
      </p:sp>
      <p:pic>
        <p:nvPicPr>
          <p:cNvPr id="4" name="圖片 3"/>
          <p:cNvPicPr>
            <a:picLocks noChangeAspect="1"/>
          </p:cNvPicPr>
          <p:nvPr/>
        </p:nvPicPr>
        <p:blipFill>
          <a:blip r:embed="rId3"/>
          <a:stretch>
            <a:fillRect/>
          </a:stretch>
        </p:blipFill>
        <p:spPr>
          <a:xfrm>
            <a:off x="8429341" y="4271170"/>
            <a:ext cx="1821105" cy="1821105"/>
          </a:xfrm>
          <a:prstGeom prst="rect">
            <a:avLst/>
          </a:prstGeom>
        </p:spPr>
      </p:pic>
      <p:pic>
        <p:nvPicPr>
          <p:cNvPr id="1028" name="Picture 4" descr="https://cdn-icons-png.flaticon.com/512/1959/19592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0446" y="4215134"/>
            <a:ext cx="895497" cy="757202"/>
          </a:xfrm>
          <a:prstGeom prst="rect">
            <a:avLst/>
          </a:prstGeom>
          <a:noFill/>
          <a:extLst>
            <a:ext uri="{909E8E84-426E-40DD-AFC4-6F175D3DCCD1}">
              <a14:hiddenFill xmlns:a14="http://schemas.microsoft.com/office/drawing/2010/main">
                <a:solidFill>
                  <a:srgbClr val="FFFFFF"/>
                </a:solidFill>
              </a14:hiddenFill>
            </a:ext>
          </a:extLst>
        </p:spPr>
      </p:pic>
      <p:sp>
        <p:nvSpPr>
          <p:cNvPr id="11" name="橢圓 10"/>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19</a:t>
            </a:r>
            <a:endParaRPr lang="zh-TW" altLang="en-US" sz="1400" dirty="0"/>
          </a:p>
        </p:txBody>
      </p:sp>
    </p:spTree>
    <p:extLst>
      <p:ext uri="{BB962C8B-B14F-4D97-AF65-F5344CB8AC3E}">
        <p14:creationId xmlns:p14="http://schemas.microsoft.com/office/powerpoint/2010/main" val="606286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6"/>
          <p:cNvSpPr/>
          <p:nvPr/>
        </p:nvSpPr>
        <p:spPr>
          <a:xfrm>
            <a:off x="2423138" y="2757486"/>
            <a:ext cx="1714000" cy="1714000"/>
          </a:xfrm>
          <a:prstGeom prst="rect">
            <a:avLst/>
          </a:pr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88" name="Google Shape;388;p36"/>
          <p:cNvSpPr txBox="1">
            <a:spLocks noGrp="1"/>
          </p:cNvSpPr>
          <p:nvPr>
            <p:ph type="title"/>
          </p:nvPr>
        </p:nvSpPr>
        <p:spPr>
          <a:xfrm>
            <a:off x="3897279" y="3116118"/>
            <a:ext cx="5583600" cy="959200"/>
          </a:xfrm>
          <a:prstGeom prst="rect">
            <a:avLst/>
          </a:prstGeom>
        </p:spPr>
        <p:txBody>
          <a:bodyPr spcFirstLastPara="1" wrap="square" lIns="121900" tIns="121900" rIns="121900" bIns="121900" anchor="t" anchorCtr="0">
            <a:noAutofit/>
          </a:bodyPr>
          <a:lstStyle/>
          <a:p>
            <a:r>
              <a:rPr lang="zh-TW" altLang="en-US" dirty="0" smtClean="0"/>
              <a:t>什麼是</a:t>
            </a:r>
            <a:r>
              <a:rPr lang="en-US" altLang="zh-TW" dirty="0" smtClean="0"/>
              <a:t>CEDAW</a:t>
            </a:r>
            <a:r>
              <a:rPr lang="zh-TW" altLang="en-US" dirty="0" smtClean="0"/>
              <a:t>？</a:t>
            </a:r>
            <a:endParaRPr dirty="0"/>
          </a:p>
        </p:txBody>
      </p:sp>
      <p:sp>
        <p:nvSpPr>
          <p:cNvPr id="390" name="Google Shape;390;p36"/>
          <p:cNvSpPr txBox="1">
            <a:spLocks noGrp="1"/>
          </p:cNvSpPr>
          <p:nvPr>
            <p:ph type="title" idx="2"/>
          </p:nvPr>
        </p:nvSpPr>
        <p:spPr>
          <a:xfrm>
            <a:off x="2327338" y="2885286"/>
            <a:ext cx="1905600" cy="1458400"/>
          </a:xfrm>
          <a:prstGeom prst="rect">
            <a:avLst/>
          </a:prstGeom>
        </p:spPr>
        <p:txBody>
          <a:bodyPr spcFirstLastPara="1" wrap="square" lIns="121900" tIns="121900" rIns="121900" bIns="121900" anchor="ctr" anchorCtr="0">
            <a:noAutofit/>
          </a:bodyPr>
          <a:lstStyle/>
          <a:p>
            <a:r>
              <a:rPr lang="en" dirty="0"/>
              <a:t>01</a:t>
            </a:r>
            <a:endParaRPr dirty="0"/>
          </a:p>
        </p:txBody>
      </p:sp>
      <p:grpSp>
        <p:nvGrpSpPr>
          <p:cNvPr id="443" name="Google Shape;443;p36"/>
          <p:cNvGrpSpPr/>
          <p:nvPr/>
        </p:nvGrpSpPr>
        <p:grpSpPr>
          <a:xfrm>
            <a:off x="1343225" y="1228829"/>
            <a:ext cx="837540" cy="839673"/>
            <a:chOff x="2418784" y="3132067"/>
            <a:chExt cx="331358" cy="332184"/>
          </a:xfrm>
        </p:grpSpPr>
        <p:sp>
          <p:nvSpPr>
            <p:cNvPr id="444" name="Google Shape;444;p36"/>
            <p:cNvSpPr/>
            <p:nvPr/>
          </p:nvSpPr>
          <p:spPr>
            <a:xfrm>
              <a:off x="2462244" y="3176354"/>
              <a:ext cx="244437" cy="243611"/>
            </a:xfrm>
            <a:custGeom>
              <a:avLst/>
              <a:gdLst/>
              <a:ahLst/>
              <a:cxnLst/>
              <a:rect l="l" t="t" r="r" b="b"/>
              <a:pathLst>
                <a:path w="7098" h="7074" extrusionOk="0">
                  <a:moveTo>
                    <a:pt x="5978" y="2977"/>
                  </a:moveTo>
                  <a:lnTo>
                    <a:pt x="5978" y="4144"/>
                  </a:lnTo>
                  <a:lnTo>
                    <a:pt x="1120" y="4144"/>
                  </a:lnTo>
                  <a:lnTo>
                    <a:pt x="1120" y="2977"/>
                  </a:lnTo>
                  <a:close/>
                  <a:moveTo>
                    <a:pt x="3549" y="1"/>
                  </a:moveTo>
                  <a:cubicBezTo>
                    <a:pt x="2597" y="1"/>
                    <a:pt x="1716" y="358"/>
                    <a:pt x="1049" y="1048"/>
                  </a:cubicBezTo>
                  <a:cubicBezTo>
                    <a:pt x="406" y="1739"/>
                    <a:pt x="1" y="2620"/>
                    <a:pt x="1" y="3549"/>
                  </a:cubicBezTo>
                  <a:cubicBezTo>
                    <a:pt x="1" y="4502"/>
                    <a:pt x="358" y="5383"/>
                    <a:pt x="1049" y="6049"/>
                  </a:cubicBezTo>
                  <a:cubicBezTo>
                    <a:pt x="1739" y="6692"/>
                    <a:pt x="2621" y="7073"/>
                    <a:pt x="3549" y="7073"/>
                  </a:cubicBezTo>
                  <a:cubicBezTo>
                    <a:pt x="4502" y="7073"/>
                    <a:pt x="5407" y="6716"/>
                    <a:pt x="6050" y="6049"/>
                  </a:cubicBezTo>
                  <a:cubicBezTo>
                    <a:pt x="6717" y="5359"/>
                    <a:pt x="7098" y="4454"/>
                    <a:pt x="7098" y="3549"/>
                  </a:cubicBezTo>
                  <a:cubicBezTo>
                    <a:pt x="7098" y="2596"/>
                    <a:pt x="6740" y="1691"/>
                    <a:pt x="6050" y="1048"/>
                  </a:cubicBezTo>
                  <a:cubicBezTo>
                    <a:pt x="5359" y="358"/>
                    <a:pt x="4478" y="1"/>
                    <a:pt x="354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45" name="Google Shape;445;p36"/>
            <p:cNvSpPr/>
            <p:nvPr/>
          </p:nvSpPr>
          <p:spPr>
            <a:xfrm>
              <a:off x="2418784" y="3132067"/>
              <a:ext cx="331358" cy="332184"/>
            </a:xfrm>
            <a:custGeom>
              <a:avLst/>
              <a:gdLst/>
              <a:ahLst/>
              <a:cxnLst/>
              <a:rect l="l" t="t" r="r" b="b"/>
              <a:pathLst>
                <a:path w="9622" h="9646" extrusionOk="0">
                  <a:moveTo>
                    <a:pt x="4811" y="548"/>
                  </a:moveTo>
                  <a:cubicBezTo>
                    <a:pt x="7169" y="548"/>
                    <a:pt x="9098" y="2453"/>
                    <a:pt x="9098" y="4835"/>
                  </a:cubicBezTo>
                  <a:cubicBezTo>
                    <a:pt x="9098" y="7193"/>
                    <a:pt x="7169" y="9122"/>
                    <a:pt x="4811" y="9122"/>
                  </a:cubicBezTo>
                  <a:cubicBezTo>
                    <a:pt x="2454" y="9122"/>
                    <a:pt x="525" y="7216"/>
                    <a:pt x="525" y="4835"/>
                  </a:cubicBezTo>
                  <a:cubicBezTo>
                    <a:pt x="525" y="2477"/>
                    <a:pt x="2430" y="548"/>
                    <a:pt x="4811" y="548"/>
                  </a:cubicBezTo>
                  <a:close/>
                  <a:moveTo>
                    <a:pt x="4811" y="1"/>
                  </a:moveTo>
                  <a:cubicBezTo>
                    <a:pt x="2168" y="1"/>
                    <a:pt x="1" y="2192"/>
                    <a:pt x="1" y="4835"/>
                  </a:cubicBezTo>
                  <a:cubicBezTo>
                    <a:pt x="1" y="7478"/>
                    <a:pt x="2168" y="9645"/>
                    <a:pt x="4811" y="9645"/>
                  </a:cubicBezTo>
                  <a:cubicBezTo>
                    <a:pt x="7455" y="9645"/>
                    <a:pt x="9622" y="7478"/>
                    <a:pt x="9622" y="4835"/>
                  </a:cubicBezTo>
                  <a:cubicBezTo>
                    <a:pt x="9622" y="2192"/>
                    <a:pt x="7455" y="1"/>
                    <a:pt x="481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446" name="Google Shape;446;p36"/>
          <p:cNvSpPr/>
          <p:nvPr/>
        </p:nvSpPr>
        <p:spPr>
          <a:xfrm flipH="1">
            <a:off x="939655" y="6120937"/>
            <a:ext cx="10302088" cy="13879"/>
          </a:xfrm>
          <a:custGeom>
            <a:avLst/>
            <a:gdLst/>
            <a:ahLst/>
            <a:cxnLst/>
            <a:rect l="l" t="t" r="r" b="b"/>
            <a:pathLst>
              <a:path w="92252" h="1" fill="none" extrusionOk="0">
                <a:moveTo>
                  <a:pt x="92252" y="1"/>
                </a:moveTo>
                <a:lnTo>
                  <a:pt x="1" y="1"/>
                </a:lnTo>
              </a:path>
            </a:pathLst>
          </a:custGeom>
          <a:noFill/>
          <a:ln w="9875" cap="flat" cmpd="sng">
            <a:solidFill>
              <a:srgbClr val="213033"/>
            </a:solidFill>
            <a:prstDash val="solid"/>
            <a:miter lim="30395"/>
            <a:headEnd type="none" w="sm" len="sm"/>
            <a:tailEnd type="none" w="sm" len="sm"/>
          </a:ln>
        </p:spPr>
        <p:txBody>
          <a:bodyPr spcFirstLastPara="1" wrap="square" lIns="121900" tIns="121900" rIns="121900" bIns="121900" anchor="ctr" anchorCtr="0">
            <a:noAutofit/>
          </a:bodyPr>
          <a:lstStyle/>
          <a:p>
            <a:endParaRPr sz="2400"/>
          </a:p>
        </p:txBody>
      </p:sp>
      <p:pic>
        <p:nvPicPr>
          <p:cNvPr id="4" name="圖片 3"/>
          <p:cNvPicPr>
            <a:picLocks noChangeAspect="1"/>
          </p:cNvPicPr>
          <p:nvPr/>
        </p:nvPicPr>
        <p:blipFill>
          <a:blip r:embed="rId3"/>
          <a:stretch>
            <a:fillRect/>
          </a:stretch>
        </p:blipFill>
        <p:spPr>
          <a:xfrm>
            <a:off x="7322895" y="3908039"/>
            <a:ext cx="2157984" cy="2157984"/>
          </a:xfrm>
          <a:prstGeom prst="rect">
            <a:avLst/>
          </a:prstGeom>
        </p:spPr>
      </p:pic>
      <p:pic>
        <p:nvPicPr>
          <p:cNvPr id="1028" name="Picture 4" descr="https://cdn-icons-png.flaticon.com/512/1959/19592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6559" y="3941601"/>
            <a:ext cx="1068011" cy="903074"/>
          </a:xfrm>
          <a:prstGeom prst="rect">
            <a:avLst/>
          </a:prstGeom>
          <a:noFill/>
          <a:extLst>
            <a:ext uri="{909E8E84-426E-40DD-AFC4-6F175D3DCCD1}">
              <a14:hiddenFill xmlns:a14="http://schemas.microsoft.com/office/drawing/2010/main">
                <a:solidFill>
                  <a:srgbClr val="FFFFFF"/>
                </a:solidFill>
              </a14:hiddenFill>
            </a:ext>
          </a:extLst>
        </p:spPr>
      </p:pic>
      <p:sp>
        <p:nvSpPr>
          <p:cNvPr id="11" name="橢圓 10"/>
          <p:cNvSpPr/>
          <p:nvPr/>
        </p:nvSpPr>
        <p:spPr>
          <a:xfrm>
            <a:off x="11295460" y="6152775"/>
            <a:ext cx="325733" cy="291575"/>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a:t>
            </a:r>
            <a:endParaRPr lang="zh-TW" altLang="en-US" dirty="0"/>
          </a:p>
        </p:txBody>
      </p:sp>
    </p:spTree>
    <p:extLst>
      <p:ext uri="{BB962C8B-B14F-4D97-AF65-F5344CB8AC3E}">
        <p14:creationId xmlns:p14="http://schemas.microsoft.com/office/powerpoint/2010/main" val="41659755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43"/>
          <p:cNvSpPr txBox="1">
            <a:spLocks noGrp="1"/>
          </p:cNvSpPr>
          <p:nvPr>
            <p:ph type="title"/>
          </p:nvPr>
        </p:nvSpPr>
        <p:spPr>
          <a:xfrm>
            <a:off x="1263251" y="2376000"/>
            <a:ext cx="5137266" cy="766800"/>
          </a:xfrm>
          <a:prstGeom prst="rect">
            <a:avLst/>
          </a:prstGeom>
        </p:spPr>
        <p:txBody>
          <a:bodyPr spcFirstLastPara="1" wrap="square" lIns="121900" tIns="121900" rIns="121900" bIns="121900" anchor="t" anchorCtr="0">
            <a:noAutofit/>
          </a:bodyPr>
          <a:lstStyle/>
          <a:p>
            <a:r>
              <a:rPr lang="zh-TW" altLang="zh-TW" sz="3600" dirty="0" smtClean="0"/>
              <a:t>手機</a:t>
            </a:r>
            <a:r>
              <a:rPr lang="zh-TW" altLang="zh-TW" sz="3600" dirty="0"/>
              <a:t>可通訊點告示牌面</a:t>
            </a:r>
            <a:endParaRPr sz="3600" dirty="0">
              <a:solidFill>
                <a:schemeClr val="lt2"/>
              </a:solidFill>
            </a:endParaRPr>
          </a:p>
        </p:txBody>
      </p:sp>
      <p:sp>
        <p:nvSpPr>
          <p:cNvPr id="739" name="Google Shape;739;p43"/>
          <p:cNvSpPr txBox="1">
            <a:spLocks noGrp="1"/>
          </p:cNvSpPr>
          <p:nvPr>
            <p:ph type="body" idx="1"/>
          </p:nvPr>
        </p:nvSpPr>
        <p:spPr>
          <a:xfrm>
            <a:off x="773118" y="3142800"/>
            <a:ext cx="6117533" cy="3715200"/>
          </a:xfrm>
          <a:prstGeom prst="rect">
            <a:avLst/>
          </a:prstGeom>
        </p:spPr>
        <p:txBody>
          <a:bodyPr spcFirstLastPara="1" wrap="square" lIns="121900" tIns="121900" rIns="121900" bIns="121900" anchor="t" anchorCtr="0">
            <a:noAutofit/>
          </a:bodyPr>
          <a:lstStyle/>
          <a:p>
            <a:pPr marL="203195" indent="0">
              <a:buNone/>
            </a:pPr>
            <a:r>
              <a:rPr lang="zh-TW" altLang="zh-TW" sz="2400" dirty="0">
                <a:latin typeface="微軟正黑體" panose="020B0604030504040204" pitchFamily="34" charset="-120"/>
                <a:ea typeface="微軟正黑體" panose="020B0604030504040204" pitchFamily="34" charset="-120"/>
              </a:rPr>
              <a:t>與</a:t>
            </a:r>
            <a:r>
              <a:rPr lang="zh-TW" altLang="zh-TW" sz="2800" dirty="0">
                <a:solidFill>
                  <a:srgbClr val="FF0000"/>
                </a:solidFill>
                <a:latin typeface="微軟正黑體" panose="020B0604030504040204" pitchFamily="34" charset="-120"/>
                <a:ea typeface="微軟正黑體" panose="020B0604030504040204" pitchFamily="34" charset="-120"/>
              </a:rPr>
              <a:t>三大電信業者</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zh-TW" sz="2800" dirty="0">
                <a:solidFill>
                  <a:srgbClr val="FF0000"/>
                </a:solidFill>
                <a:latin typeface="微軟正黑體" panose="020B0604030504040204" pitchFamily="34" charset="-120"/>
                <a:ea typeface="微軟正黑體" panose="020B0604030504040204" pitchFamily="34" charset="-120"/>
              </a:rPr>
              <a:t>中華電信、遠傳、台灣大哥大</a:t>
            </a:r>
            <a:r>
              <a:rPr lang="zh-TW" altLang="zh-TW" sz="2400" dirty="0">
                <a:latin typeface="微軟正黑體" panose="020B0604030504040204" pitchFamily="34" charset="-120"/>
                <a:ea typeface="微軟正黑體" panose="020B0604030504040204" pitchFamily="34" charset="-120"/>
              </a:rPr>
              <a:t>合作，於新北市熱門登山步道微笑山線增設手機可通訊點牌面</a:t>
            </a:r>
            <a:r>
              <a:rPr lang="zh-TW" altLang="zh-TW" sz="2400" dirty="0" smtClean="0">
                <a:latin typeface="微軟正黑體" panose="020B0604030504040204" pitchFamily="34" charset="-120"/>
                <a:ea typeface="微軟正黑體" panose="020B0604030504040204" pitchFamily="34" charset="-120"/>
              </a:rPr>
              <a:t>，</a:t>
            </a:r>
            <a:r>
              <a:rPr lang="en-US" altLang="zh-TW" sz="2400" dirty="0" smtClean="0">
                <a:latin typeface="微軟正黑體" panose="020B0604030504040204" pitchFamily="34" charset="-120"/>
                <a:ea typeface="微軟正黑體" panose="020B0604030504040204" pitchFamily="34" charset="-120"/>
              </a:rPr>
              <a:t>111</a:t>
            </a:r>
            <a:r>
              <a:rPr lang="zh-TW" altLang="en-US" sz="2400" dirty="0" smtClean="0">
                <a:latin typeface="微軟正黑體" panose="020B0604030504040204" pitchFamily="34" charset="-120"/>
                <a:ea typeface="微軟正黑體" panose="020B0604030504040204" pitchFamily="34" charset="-120"/>
              </a:rPr>
              <a:t>年下半年設置</a:t>
            </a:r>
            <a:r>
              <a:rPr lang="en-US" altLang="zh-TW" sz="2400" dirty="0" smtClean="0">
                <a:latin typeface="微軟正黑體" panose="020B0604030504040204" pitchFamily="34" charset="-120"/>
                <a:ea typeface="微軟正黑體" panose="020B0604030504040204" pitchFamily="34" charset="-120"/>
              </a:rPr>
              <a:t>158</a:t>
            </a:r>
            <a:r>
              <a:rPr lang="zh-TW" altLang="en-US" sz="2400" dirty="0" smtClean="0">
                <a:latin typeface="微軟正黑體" panose="020B0604030504040204" pitchFamily="34" charset="-120"/>
                <a:ea typeface="微軟正黑體" panose="020B0604030504040204" pitchFamily="34" charset="-120"/>
              </a:rPr>
              <a:t>個牌面，</a:t>
            </a:r>
            <a:r>
              <a:rPr lang="zh-TW" altLang="zh-TW" sz="2400" dirty="0" smtClean="0">
                <a:latin typeface="微軟正黑體" panose="020B0604030504040204" pitchFamily="34" charset="-120"/>
                <a:ea typeface="微軟正黑體" panose="020B0604030504040204" pitchFamily="34" charset="-120"/>
              </a:rPr>
              <a:t>預計</a:t>
            </a:r>
            <a:r>
              <a:rPr lang="zh-TW" altLang="zh-TW" sz="2400" dirty="0">
                <a:latin typeface="微軟正黑體" panose="020B0604030504040204" pitchFamily="34" charset="-120"/>
                <a:ea typeface="微軟正黑體" panose="020B0604030504040204" pitchFamily="34" charset="-120"/>
              </a:rPr>
              <a:t>於</a:t>
            </a:r>
            <a:r>
              <a:rPr lang="en-US" altLang="zh-TW" sz="2800" dirty="0">
                <a:solidFill>
                  <a:srgbClr val="002060"/>
                </a:solidFill>
                <a:latin typeface="微軟正黑體" panose="020B0604030504040204" pitchFamily="34" charset="-120"/>
                <a:ea typeface="微軟正黑體" panose="020B0604030504040204" pitchFamily="34" charset="-120"/>
              </a:rPr>
              <a:t>112</a:t>
            </a:r>
            <a:r>
              <a:rPr lang="zh-TW" altLang="zh-TW" sz="2800" dirty="0">
                <a:solidFill>
                  <a:srgbClr val="002060"/>
                </a:solidFill>
                <a:latin typeface="微軟正黑體" panose="020B0604030504040204" pitchFamily="34" charset="-120"/>
                <a:ea typeface="微軟正黑體" panose="020B0604030504040204" pitchFamily="34" charset="-120"/>
              </a:rPr>
              <a:t>年設置完成</a:t>
            </a:r>
            <a:r>
              <a:rPr lang="en-US" altLang="zh-TW" sz="2800" dirty="0">
                <a:solidFill>
                  <a:srgbClr val="002060"/>
                </a:solidFill>
                <a:latin typeface="微軟正黑體" panose="020B0604030504040204" pitchFamily="34" charset="-120"/>
                <a:ea typeface="微軟正黑體" panose="020B0604030504040204" pitchFamily="34" charset="-120"/>
              </a:rPr>
              <a:t>402</a:t>
            </a:r>
            <a:r>
              <a:rPr lang="zh-TW" altLang="zh-TW" sz="2800" dirty="0">
                <a:solidFill>
                  <a:srgbClr val="002060"/>
                </a:solidFill>
                <a:latin typeface="微軟正黑體" panose="020B0604030504040204" pitchFamily="34" charset="-120"/>
                <a:ea typeface="微軟正黑體" panose="020B0604030504040204" pitchFamily="34" charset="-120"/>
              </a:rPr>
              <a:t>個牌面。</a:t>
            </a: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5585" y="1091466"/>
            <a:ext cx="3853599" cy="2569067"/>
          </a:xfrm>
          <a:prstGeom prst="rect">
            <a:avLst/>
          </a:prstGeom>
          <a:ln>
            <a:noFill/>
          </a:ln>
          <a:effectLst>
            <a:outerShdw blurRad="292100" dist="139700" dir="2700000" algn="tl" rotWithShape="0">
              <a:srgbClr val="333333">
                <a:alpha val="65000"/>
              </a:srgbClr>
            </a:outerShdw>
          </a:effectLst>
        </p:spPr>
      </p:pic>
      <p:sp>
        <p:nvSpPr>
          <p:cNvPr id="7" name="橢圓 6"/>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20</a:t>
            </a:r>
            <a:endParaRPr lang="zh-TW" altLang="en-US" sz="1400" dirty="0"/>
          </a:p>
        </p:txBody>
      </p:sp>
      <p:sp>
        <p:nvSpPr>
          <p:cNvPr id="3" name="文字方塊 2"/>
          <p:cNvSpPr txBox="1"/>
          <p:nvPr/>
        </p:nvSpPr>
        <p:spPr>
          <a:xfrm>
            <a:off x="2759827" y="1516234"/>
            <a:ext cx="2031325" cy="646331"/>
          </a:xfrm>
          <a:prstGeom prst="rect">
            <a:avLst/>
          </a:prstGeom>
          <a:noFill/>
        </p:spPr>
        <p:txBody>
          <a:bodyPr wrap="none" rtlCol="0">
            <a:spAutoFit/>
          </a:bodyPr>
          <a:lstStyle/>
          <a:p>
            <a:r>
              <a:rPr lang="zh-TW" altLang="en-US" sz="3600" b="1" dirty="0" smtClean="0">
                <a:solidFill>
                  <a:srgbClr val="C00000"/>
                </a:solidFill>
                <a:latin typeface="Inter"/>
                <a:ea typeface="Inter"/>
                <a:cs typeface="Inter"/>
                <a:sym typeface="Inter"/>
              </a:rPr>
              <a:t>山林安全</a:t>
            </a:r>
            <a:endParaRPr lang="zh-TW" altLang="en-US" sz="3600" b="1" dirty="0">
              <a:solidFill>
                <a:srgbClr val="C00000"/>
              </a:solidFill>
              <a:latin typeface="Inter"/>
              <a:ea typeface="Inter"/>
              <a:cs typeface="Inter"/>
              <a:sym typeface="Inter"/>
            </a:endParaRPr>
          </a:p>
        </p:txBody>
      </p:sp>
      <p:cxnSp>
        <p:nvCxnSpPr>
          <p:cNvPr id="6" name="直線接點 5"/>
          <p:cNvCxnSpPr/>
          <p:nvPr/>
        </p:nvCxnSpPr>
        <p:spPr>
          <a:xfrm>
            <a:off x="1130531" y="2162565"/>
            <a:ext cx="5213063"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5585" y="4211514"/>
            <a:ext cx="1519775" cy="1519775"/>
          </a:xfrm>
          <a:prstGeom prst="rect">
            <a:avLst/>
          </a:prstGeom>
        </p:spPr>
      </p:pic>
      <p:sp>
        <p:nvSpPr>
          <p:cNvPr id="15" name="Google Shape;1007;p48"/>
          <p:cNvSpPr txBox="1">
            <a:spLocks/>
          </p:cNvSpPr>
          <p:nvPr/>
        </p:nvSpPr>
        <p:spPr>
          <a:xfrm flipH="1">
            <a:off x="7848080" y="4363957"/>
            <a:ext cx="2308608" cy="14068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Inter"/>
              <a:buNone/>
              <a:defRPr sz="2800" b="1" i="0" u="none" strike="noStrike" cap="none">
                <a:solidFill>
                  <a:schemeClr val="lt1"/>
                </a:solidFill>
                <a:latin typeface="Inter"/>
                <a:ea typeface="Inter"/>
                <a:cs typeface="Inter"/>
                <a:sym typeface="Inter"/>
              </a:defRPr>
            </a:lvl1pPr>
            <a:lvl2pPr marR="0" lvl="1"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2pPr>
            <a:lvl3pPr marR="0" lvl="2"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3pPr>
            <a:lvl4pPr marR="0" lvl="3"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4pPr>
            <a:lvl5pPr marR="0" lvl="4"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5pPr>
            <a:lvl6pPr marR="0" lvl="5"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6pPr>
            <a:lvl7pPr marR="0" lvl="6"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7pPr>
            <a:lvl8pPr marR="0" lvl="7"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8pPr>
            <a:lvl9pPr marR="0" lvl="8" algn="ctr" rtl="0">
              <a:lnSpc>
                <a:spcPct val="100000"/>
              </a:lnSpc>
              <a:spcBef>
                <a:spcPts val="0"/>
              </a:spcBef>
              <a:spcAft>
                <a:spcPts val="0"/>
              </a:spcAft>
              <a:buClr>
                <a:schemeClr val="lt1"/>
              </a:buClr>
              <a:buSzPts val="2400"/>
              <a:buFont typeface="Prata"/>
              <a:buNone/>
              <a:defRPr sz="3200" b="0" i="0" u="none" strike="noStrike" cap="none">
                <a:solidFill>
                  <a:schemeClr val="lt1"/>
                </a:solidFill>
                <a:latin typeface="Prata"/>
                <a:ea typeface="Prata"/>
                <a:cs typeface="Prata"/>
                <a:sym typeface="Prata"/>
              </a:defRPr>
            </a:lvl9pPr>
          </a:lstStyle>
          <a:p>
            <a:pPr algn="r"/>
            <a:r>
              <a:rPr lang="en-US" sz="5400" kern="0" dirty="0" smtClean="0">
                <a:solidFill>
                  <a:schemeClr val="lt2"/>
                </a:solidFill>
              </a:rPr>
              <a:t>GIRL SAFE</a:t>
            </a:r>
            <a:endParaRPr lang="en-US" sz="5400" kern="0" dirty="0">
              <a:solidFill>
                <a:schemeClr val="lt2"/>
              </a:solidFill>
            </a:endParaRPr>
          </a:p>
        </p:txBody>
      </p:sp>
    </p:spTree>
    <p:extLst>
      <p:ext uri="{BB962C8B-B14F-4D97-AF65-F5344CB8AC3E}">
        <p14:creationId xmlns:p14="http://schemas.microsoft.com/office/powerpoint/2010/main" val="23721529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43"/>
          <p:cNvSpPr txBox="1">
            <a:spLocks noGrp="1"/>
          </p:cNvSpPr>
          <p:nvPr>
            <p:ph type="title"/>
          </p:nvPr>
        </p:nvSpPr>
        <p:spPr>
          <a:xfrm>
            <a:off x="1401541" y="795604"/>
            <a:ext cx="10790459" cy="766800"/>
          </a:xfrm>
          <a:prstGeom prst="rect">
            <a:avLst/>
          </a:prstGeom>
        </p:spPr>
        <p:txBody>
          <a:bodyPr spcFirstLastPara="1" wrap="square" lIns="121900" tIns="121900" rIns="121900" bIns="121900" anchor="t" anchorCtr="0">
            <a:noAutofit/>
          </a:bodyPr>
          <a:lstStyle/>
          <a:p>
            <a:r>
              <a:rPr lang="zh-TW" altLang="en-US" sz="3600" dirty="0">
                <a:solidFill>
                  <a:schemeClr val="lt2"/>
                </a:solidFill>
              </a:rPr>
              <a:t>性別</a:t>
            </a:r>
            <a:r>
              <a:rPr lang="zh-TW" altLang="zh-TW" sz="3600" dirty="0" smtClean="0">
                <a:solidFill>
                  <a:schemeClr val="lt2"/>
                </a:solidFill>
              </a:rPr>
              <a:t>友善</a:t>
            </a:r>
            <a:r>
              <a:rPr lang="zh-TW" altLang="zh-TW" sz="3600" dirty="0">
                <a:solidFill>
                  <a:schemeClr val="lt2"/>
                </a:solidFill>
              </a:rPr>
              <a:t>設施</a:t>
            </a:r>
            <a:endParaRPr sz="3600" dirty="0">
              <a:solidFill>
                <a:schemeClr val="lt2"/>
              </a:solidFill>
            </a:endParaRPr>
          </a:p>
        </p:txBody>
      </p:sp>
      <p:sp>
        <p:nvSpPr>
          <p:cNvPr id="739" name="Google Shape;739;p43"/>
          <p:cNvSpPr txBox="1">
            <a:spLocks noGrp="1"/>
          </p:cNvSpPr>
          <p:nvPr>
            <p:ph type="body" idx="1"/>
          </p:nvPr>
        </p:nvSpPr>
        <p:spPr>
          <a:xfrm>
            <a:off x="969167" y="1715056"/>
            <a:ext cx="8977266" cy="3715200"/>
          </a:xfrm>
          <a:prstGeom prst="rect">
            <a:avLst/>
          </a:prstGeom>
        </p:spPr>
        <p:txBody>
          <a:bodyPr spcFirstLastPara="1" wrap="square" lIns="121900" tIns="121900" rIns="121900" bIns="121900" anchor="t" anchorCtr="0">
            <a:noAutofit/>
          </a:bodyPr>
          <a:lstStyle/>
          <a:p>
            <a:pPr marL="203195" indent="0">
              <a:buNone/>
            </a:pPr>
            <a:r>
              <a:rPr lang="zh-TW" altLang="zh-TW" sz="3200" dirty="0">
                <a:latin typeface="微軟正黑體" panose="020B0604030504040204" pitchFamily="34" charset="-120"/>
                <a:ea typeface="微軟正黑體" panose="020B0604030504040204" pitchFamily="34" charset="-120"/>
              </a:rPr>
              <a:t>提供友善步道設施以提高自由行登山比例，如</a:t>
            </a:r>
            <a:r>
              <a:rPr lang="zh-TW" altLang="zh-TW" sz="3200" dirty="0">
                <a:solidFill>
                  <a:srgbClr val="002060"/>
                </a:solidFill>
                <a:latin typeface="微軟正黑體" panose="020B0604030504040204" pitchFamily="34" charset="-120"/>
                <a:ea typeface="微軟正黑體" panose="020B0604030504040204" pitchFamily="34" charset="-120"/>
              </a:rPr>
              <a:t>增設週邊據點性別友善廁所、孕婦幼及親子專用停車格</a:t>
            </a:r>
            <a:r>
              <a:rPr lang="zh-TW" altLang="zh-TW" sz="3200" dirty="0">
                <a:latin typeface="微軟正黑體" panose="020B0604030504040204" pitchFamily="34" charset="-120"/>
                <a:ea typeface="微軟正黑體" panose="020B0604030504040204" pitchFamily="34" charset="-120"/>
              </a:rPr>
              <a:t>，提供足夠空間及所需設備，增加女性登山活動參與度</a:t>
            </a:r>
            <a:r>
              <a:rPr lang="zh-TW" altLang="zh-TW" sz="3200" dirty="0" smtClean="0">
                <a:latin typeface="微軟正黑體" panose="020B0604030504040204" pitchFamily="34" charset="-120"/>
                <a:ea typeface="微軟正黑體" panose="020B0604030504040204" pitchFamily="34" charset="-120"/>
              </a:rPr>
              <a:t>。</a:t>
            </a:r>
            <a:endParaRPr lang="zh-TW" altLang="zh-TW" sz="3200" dirty="0">
              <a:latin typeface="微軟正黑體" panose="020B0604030504040204" pitchFamily="34" charset="-120"/>
              <a:ea typeface="微軟正黑體" panose="020B0604030504040204" pitchFamily="34" charset="-120"/>
            </a:endParaRP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pic>
        <p:nvPicPr>
          <p:cNvPr id="5" name="圖片 4">
            <a:extLst>
              <a:ext uri="{FF2B5EF4-FFF2-40B4-BE49-F238E27FC236}">
                <a16:creationId xmlns:a16="http://schemas.microsoft.com/office/drawing/2014/main" id="{7636D6EA-92EE-F043-9A6A-B729330C3410}"/>
              </a:ext>
            </a:extLst>
          </p:cNvPr>
          <p:cNvPicPr>
            <a:picLocks noChangeAspect="1"/>
          </p:cNvPicPr>
          <p:nvPr/>
        </p:nvPicPr>
        <p:blipFill>
          <a:blip r:embed="rId3"/>
          <a:stretch>
            <a:fillRect/>
          </a:stretch>
        </p:blipFill>
        <p:spPr>
          <a:xfrm>
            <a:off x="9161063" y="3784834"/>
            <a:ext cx="2042441" cy="2042441"/>
          </a:xfrm>
          <a:prstGeom prst="rect">
            <a:avLst/>
          </a:prstGeom>
        </p:spPr>
      </p:pic>
      <p:pic>
        <p:nvPicPr>
          <p:cNvPr id="32" name="圖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711" y="3754025"/>
            <a:ext cx="2764956" cy="2073250"/>
          </a:xfrm>
          <a:prstGeom prst="rect">
            <a:avLst/>
          </a:prstGeom>
        </p:spPr>
      </p:pic>
      <p:sp>
        <p:nvSpPr>
          <p:cNvPr id="2" name="文字方塊 1"/>
          <p:cNvSpPr txBox="1"/>
          <p:nvPr/>
        </p:nvSpPr>
        <p:spPr>
          <a:xfrm>
            <a:off x="3707476" y="4467484"/>
            <a:ext cx="2714601" cy="707886"/>
          </a:xfrm>
          <a:prstGeom prst="rect">
            <a:avLst/>
          </a:prstGeom>
          <a:solidFill>
            <a:schemeClr val="accent1">
              <a:lumMod val="20000"/>
              <a:lumOff val="80000"/>
            </a:schemeClr>
          </a:solidFill>
          <a:ln w="28575">
            <a:solidFill>
              <a:schemeClr val="tx2">
                <a:lumMod val="75000"/>
              </a:schemeClr>
            </a:solidFill>
          </a:ln>
        </p:spPr>
        <p:txBody>
          <a:bodyPr wrap="square" rtlCol="0">
            <a:spAutoFit/>
          </a:bodyPr>
          <a:lstStyle/>
          <a:p>
            <a:pPr marL="342900" indent="-342900">
              <a:buFont typeface="Wingdings" panose="05000000000000000000" pitchFamily="2" charset="2"/>
              <a:buChar char="ü"/>
            </a:pPr>
            <a:r>
              <a:rPr lang="zh-TW" altLang="en-US" sz="2000" dirty="0" smtClean="0">
                <a:solidFill>
                  <a:srgbClr val="C00000"/>
                </a:solidFill>
                <a:latin typeface="微軟正黑體" panose="020B0604030504040204" pitchFamily="34" charset="-120"/>
                <a:ea typeface="微軟正黑體" panose="020B0604030504040204" pitchFamily="34" charset="-120"/>
              </a:rPr>
              <a:t>增設猴硐遊客中心</a:t>
            </a:r>
            <a:r>
              <a:rPr lang="zh-TW" altLang="en-US" sz="2000" dirty="0">
                <a:solidFill>
                  <a:srgbClr val="C00000"/>
                </a:solidFill>
                <a:latin typeface="微軟正黑體" panose="020B0604030504040204" pitchFamily="34" charset="-120"/>
                <a:ea typeface="微軟正黑體" panose="020B0604030504040204" pitchFamily="34" charset="-120"/>
              </a:rPr>
              <a:t>「</a:t>
            </a:r>
            <a:r>
              <a:rPr lang="zh-TW" altLang="en-US" sz="2000" dirty="0" smtClean="0">
                <a:solidFill>
                  <a:srgbClr val="C00000"/>
                </a:solidFill>
                <a:latin typeface="微軟正黑體" panose="020B0604030504040204" pitchFamily="34" charset="-120"/>
                <a:ea typeface="微軟正黑體" panose="020B0604030504040204" pitchFamily="34" charset="-120"/>
              </a:rPr>
              <a:t>性別友善廁所」</a:t>
            </a:r>
            <a:endParaRPr lang="zh-TW" altLang="en-US" sz="2000" dirty="0">
              <a:solidFill>
                <a:srgbClr val="C00000"/>
              </a:solidFill>
              <a:latin typeface="微軟正黑體" panose="020B0604030504040204" pitchFamily="34" charset="-120"/>
              <a:ea typeface="微軟正黑體" panose="020B0604030504040204" pitchFamily="34" charset="-120"/>
            </a:endParaRPr>
          </a:p>
        </p:txBody>
      </p:sp>
      <p:sp>
        <p:nvSpPr>
          <p:cNvPr id="8" name="橢圓 7"/>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21</a:t>
            </a:r>
            <a:endParaRPr lang="zh-TW" altLang="en-US" sz="1400" dirty="0"/>
          </a:p>
        </p:txBody>
      </p:sp>
    </p:spTree>
    <p:extLst>
      <p:ext uri="{BB962C8B-B14F-4D97-AF65-F5344CB8AC3E}">
        <p14:creationId xmlns:p14="http://schemas.microsoft.com/office/powerpoint/2010/main" val="32499349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9" name="Google Shape;739;p43"/>
          <p:cNvSpPr txBox="1">
            <a:spLocks noGrp="1"/>
          </p:cNvSpPr>
          <p:nvPr>
            <p:ph type="body" idx="1"/>
          </p:nvPr>
        </p:nvSpPr>
        <p:spPr>
          <a:xfrm>
            <a:off x="4971010" y="2278277"/>
            <a:ext cx="5951913" cy="3715200"/>
          </a:xfrm>
          <a:prstGeom prst="rect">
            <a:avLst/>
          </a:prstGeom>
        </p:spPr>
        <p:txBody>
          <a:bodyPr spcFirstLastPara="1" wrap="square" lIns="121900" tIns="121900" rIns="121900" bIns="121900" anchor="t" anchorCtr="0">
            <a:noAutofit/>
          </a:bodyPr>
          <a:lstStyle/>
          <a:p>
            <a:pPr marL="203195" indent="0">
              <a:buNone/>
            </a:pPr>
            <a:r>
              <a:rPr lang="zh-TW" altLang="en-US" sz="3200" dirty="0" smtClean="0">
                <a:solidFill>
                  <a:srgbClr val="002060"/>
                </a:solidFill>
                <a:latin typeface="微軟正黑體" panose="020B0604030504040204" pitchFamily="34" charset="-120"/>
                <a:ea typeface="微軟正黑體" panose="020B0604030504040204" pitchFamily="34" charset="-120"/>
              </a:rPr>
              <a:t>登山</a:t>
            </a:r>
            <a:r>
              <a:rPr lang="zh-TW" altLang="en-US" sz="3200" dirty="0">
                <a:solidFill>
                  <a:srgbClr val="002060"/>
                </a:solidFill>
                <a:latin typeface="微軟正黑體" panose="020B0604030504040204" pitchFamily="34" charset="-120"/>
                <a:ea typeface="微軟正黑體" panose="020B0604030504040204" pitchFamily="34" charset="-120"/>
              </a:rPr>
              <a:t>旅遊遊程活動</a:t>
            </a:r>
            <a:r>
              <a:rPr lang="zh-TW" altLang="zh-TW" sz="3200" dirty="0" smtClean="0">
                <a:latin typeface="微軟正黑體" panose="020B0604030504040204" pitchFamily="34" charset="-120"/>
                <a:ea typeface="微軟正黑體" panose="020B0604030504040204" pitchFamily="34" charset="-120"/>
              </a:rPr>
              <a:t>當日</a:t>
            </a:r>
            <a:r>
              <a:rPr lang="zh-TW" altLang="zh-TW" sz="3600" dirty="0">
                <a:solidFill>
                  <a:srgbClr val="C00000"/>
                </a:solidFill>
                <a:latin typeface="微軟正黑體" panose="020B0604030504040204" pitchFamily="34" charset="-120"/>
                <a:ea typeface="微軟正黑體" panose="020B0604030504040204" pitchFamily="34" charset="-120"/>
              </a:rPr>
              <a:t>發放問卷</a:t>
            </a:r>
            <a:r>
              <a:rPr lang="zh-TW" altLang="zh-TW" sz="3200" dirty="0">
                <a:latin typeface="微軟正黑體" panose="020B0604030504040204" pitchFamily="34" charset="-120"/>
                <a:ea typeface="微軟正黑體" panose="020B0604030504040204" pitchFamily="34" charset="-120"/>
              </a:rPr>
              <a:t>予參加民眾，</a:t>
            </a:r>
            <a:r>
              <a:rPr lang="zh-TW" altLang="zh-TW" sz="3200" dirty="0" smtClean="0">
                <a:latin typeface="微軟正黑體" panose="020B0604030504040204" pitchFamily="34" charset="-120"/>
                <a:ea typeface="微軟正黑體" panose="020B0604030504040204" pitchFamily="34" charset="-120"/>
              </a:rPr>
              <a:t>了解</a:t>
            </a:r>
            <a:r>
              <a:rPr lang="zh-TW" altLang="en-US" sz="3200" dirty="0" smtClean="0">
                <a:latin typeface="微軟正黑體" panose="020B0604030504040204" pitchFamily="34" charset="-120"/>
                <a:ea typeface="微軟正黑體" panose="020B0604030504040204" pitchFamily="34" charset="-120"/>
              </a:rPr>
              <a:t>女性需求</a:t>
            </a:r>
            <a:r>
              <a:rPr lang="zh-TW" altLang="en-US" sz="3200" dirty="0" smtClean="0">
                <a:latin typeface="微軟正黑體" panose="020B0604030504040204" pitchFamily="34" charset="-120"/>
                <a:ea typeface="微軟正黑體" panose="020B0604030504040204" pitchFamily="34" charset="-120"/>
              </a:rPr>
              <a:t>，參加</a:t>
            </a:r>
            <a:r>
              <a:rPr lang="zh-TW" altLang="en-US" sz="3200" dirty="0">
                <a:latin typeface="微軟正黑體" panose="020B0604030504040204" pitchFamily="34" charset="-120"/>
                <a:ea typeface="微軟正黑體" panose="020B0604030504040204" pitchFamily="34" charset="-120"/>
              </a:rPr>
              <a:t>遊程</a:t>
            </a:r>
            <a:r>
              <a:rPr lang="zh-TW" altLang="en-US" sz="3200" dirty="0" smtClean="0">
                <a:latin typeface="微軟正黑體" panose="020B0604030504040204" pitchFamily="34" charset="-120"/>
                <a:ea typeface="微軟正黑體" panose="020B0604030504040204" pitchFamily="34" charset="-120"/>
              </a:rPr>
              <a:t>及自行</a:t>
            </a:r>
            <a:r>
              <a:rPr lang="zh-TW" altLang="en-US" sz="3200" dirty="0">
                <a:latin typeface="微軟正黑體" panose="020B0604030504040204" pitchFamily="34" charset="-120"/>
                <a:ea typeface="微軟正黑體" panose="020B0604030504040204" pitchFamily="34" charset="-120"/>
              </a:rPr>
              <a:t>結伴</a:t>
            </a:r>
            <a:r>
              <a:rPr lang="zh-TW" altLang="en-US" sz="3200" dirty="0" smtClean="0">
                <a:latin typeface="微軟正黑體" panose="020B0604030504040204" pitchFamily="34" charset="-120"/>
                <a:ea typeface="微軟正黑體" panose="020B0604030504040204" pitchFamily="34" charset="-120"/>
              </a:rPr>
              <a:t>前往</a:t>
            </a:r>
            <a:r>
              <a:rPr lang="zh-TW" altLang="zh-TW" sz="3200" dirty="0" smtClean="0">
                <a:latin typeface="微軟正黑體" panose="020B0604030504040204" pitchFamily="34" charset="-120"/>
                <a:ea typeface="微軟正黑體" panose="020B0604030504040204" pitchFamily="34" charset="-120"/>
              </a:rPr>
              <a:t>登山</a:t>
            </a:r>
            <a:r>
              <a:rPr lang="zh-TW" altLang="zh-TW" sz="3200" dirty="0">
                <a:latin typeface="微軟正黑體" panose="020B0604030504040204" pitchFamily="34" charset="-120"/>
                <a:ea typeface="微軟正黑體" panose="020B0604030504040204" pitchFamily="34" charset="-120"/>
              </a:rPr>
              <a:t>活動</a:t>
            </a:r>
            <a:r>
              <a:rPr lang="zh-TW" altLang="zh-TW" sz="3200" dirty="0" smtClean="0">
                <a:latin typeface="微軟正黑體" panose="020B0604030504040204" pitchFamily="34" charset="-120"/>
                <a:ea typeface="微軟正黑體" panose="020B0604030504040204" pitchFamily="34" charset="-120"/>
              </a:rPr>
              <a:t>之</a:t>
            </a:r>
            <a:r>
              <a:rPr lang="zh-TW" altLang="en-US" sz="3200" dirty="0" smtClean="0">
                <a:latin typeface="微軟正黑體" panose="020B0604030504040204" pitchFamily="34" charset="-120"/>
                <a:ea typeface="微軟正黑體" panose="020B0604030504040204" pitchFamily="34" charset="-120"/>
              </a:rPr>
              <a:t>意願</a:t>
            </a:r>
            <a:r>
              <a:rPr lang="zh-TW" altLang="zh-TW" sz="3200" dirty="0" smtClean="0">
                <a:latin typeface="微軟正黑體" panose="020B0604030504040204" pitchFamily="34" charset="-120"/>
                <a:ea typeface="微軟正黑體" panose="020B0604030504040204" pitchFamily="34" charset="-120"/>
              </a:rPr>
              <a:t>。</a:t>
            </a:r>
            <a:endParaRPr lang="zh-TW" altLang="zh-TW" sz="3200" dirty="0">
              <a:latin typeface="微軟正黑體" panose="020B0604030504040204" pitchFamily="34" charset="-120"/>
              <a:ea typeface="微軟正黑體" panose="020B0604030504040204" pitchFamily="34" charset="-120"/>
            </a:endParaRP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sp>
        <p:nvSpPr>
          <p:cNvPr id="6" name="Google Shape;738;p43"/>
          <p:cNvSpPr txBox="1">
            <a:spLocks noGrp="1"/>
          </p:cNvSpPr>
          <p:nvPr>
            <p:ph type="title"/>
          </p:nvPr>
        </p:nvSpPr>
        <p:spPr>
          <a:xfrm>
            <a:off x="6519448" y="1074346"/>
            <a:ext cx="10790459" cy="766800"/>
          </a:xfrm>
          <a:prstGeom prst="rect">
            <a:avLst/>
          </a:prstGeom>
        </p:spPr>
        <p:txBody>
          <a:bodyPr spcFirstLastPara="1" wrap="square" lIns="121900" tIns="121900" rIns="121900" bIns="121900" anchor="t" anchorCtr="0">
            <a:noAutofit/>
          </a:bodyPr>
          <a:lstStyle/>
          <a:p>
            <a:r>
              <a:rPr lang="zh-TW" altLang="en-US" sz="3600" dirty="0" smtClean="0">
                <a:solidFill>
                  <a:schemeClr val="lt2"/>
                </a:solidFill>
              </a:rPr>
              <a:t>女性意見回饋</a:t>
            </a:r>
            <a:endParaRPr sz="3600" dirty="0">
              <a:solidFill>
                <a:schemeClr val="lt2"/>
              </a:solidFill>
            </a:endParaRPr>
          </a:p>
        </p:txBody>
      </p:sp>
      <p:sp>
        <p:nvSpPr>
          <p:cNvPr id="8" name="橢圓 7"/>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22</a:t>
            </a:r>
            <a:endParaRPr lang="zh-TW" altLang="en-US" sz="1400" dirty="0"/>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649" y="1889187"/>
            <a:ext cx="3396798" cy="3396798"/>
          </a:xfrm>
          <a:prstGeom prst="rect">
            <a:avLst/>
          </a:prstGeom>
        </p:spPr>
      </p:pic>
      <p:cxnSp>
        <p:nvCxnSpPr>
          <p:cNvPr id="5" name="直線接點 4"/>
          <p:cNvCxnSpPr/>
          <p:nvPr/>
        </p:nvCxnSpPr>
        <p:spPr>
          <a:xfrm flipV="1">
            <a:off x="5569527" y="2028289"/>
            <a:ext cx="5161016" cy="3326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5412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9" name="Google Shape;739;p43"/>
          <p:cNvSpPr txBox="1">
            <a:spLocks noGrp="1"/>
          </p:cNvSpPr>
          <p:nvPr>
            <p:ph type="body" idx="1"/>
          </p:nvPr>
        </p:nvSpPr>
        <p:spPr>
          <a:xfrm>
            <a:off x="949920" y="1561185"/>
            <a:ext cx="9637257" cy="3715200"/>
          </a:xfrm>
          <a:prstGeom prst="rect">
            <a:avLst/>
          </a:prstGeom>
        </p:spPr>
        <p:txBody>
          <a:bodyPr spcFirstLastPara="1" wrap="square" lIns="121900" tIns="121900" rIns="121900" bIns="121900" anchor="t" anchorCtr="0">
            <a:noAutofit/>
          </a:bodyPr>
          <a:lstStyle/>
          <a:p>
            <a:r>
              <a:rPr lang="zh-TW" altLang="zh-TW" sz="3200" dirty="0" smtClean="0">
                <a:latin typeface="微軟正黑體" panose="020B0604030504040204" pitchFamily="34" charset="-120"/>
                <a:ea typeface="微軟正黑體" panose="020B0604030504040204" pitchFamily="34" charset="-120"/>
              </a:rPr>
              <a:t>未來預計在</a:t>
            </a:r>
            <a:r>
              <a:rPr lang="zh-TW" altLang="zh-TW" sz="3600" dirty="0">
                <a:solidFill>
                  <a:srgbClr val="002060"/>
                </a:solidFill>
                <a:latin typeface="微軟正黑體" panose="020B0604030504040204" pitchFamily="34" charset="-120"/>
                <a:ea typeface="微軟正黑體" panose="020B0604030504040204" pitchFamily="34" charset="-120"/>
              </a:rPr>
              <a:t>新北市觀光旅遊網</a:t>
            </a:r>
            <a:r>
              <a:rPr lang="zh-TW" altLang="zh-TW" sz="3200" dirty="0" smtClean="0">
                <a:latin typeface="微軟正黑體" panose="020B0604030504040204" pitchFamily="34" charset="-120"/>
                <a:ea typeface="微軟正黑體" panose="020B0604030504040204" pitchFamily="34" charset="-120"/>
              </a:rPr>
              <a:t>建置</a:t>
            </a:r>
            <a:r>
              <a:rPr lang="zh-TW" altLang="zh-TW" sz="3600" dirty="0">
                <a:solidFill>
                  <a:srgbClr val="002060"/>
                </a:solidFill>
                <a:latin typeface="微軟正黑體" panose="020B0604030504040204" pitchFamily="34" charset="-120"/>
                <a:ea typeface="微軟正黑體" panose="020B0604030504040204" pitchFamily="34" charset="-120"/>
              </a:rPr>
              <a:t>可通訊告示牌專區</a:t>
            </a:r>
            <a:r>
              <a:rPr lang="zh-TW" altLang="zh-TW" sz="3200" dirty="0" smtClean="0">
                <a:latin typeface="微軟正黑體" panose="020B0604030504040204" pitchFamily="34" charset="-120"/>
                <a:ea typeface="微軟正黑體" panose="020B0604030504040204" pitchFamily="34" charset="-120"/>
              </a:rPr>
              <a:t>，將通訊牌地點</a:t>
            </a:r>
            <a:r>
              <a:rPr lang="zh-TW" altLang="en-US" sz="3200" dirty="0" smtClean="0">
                <a:latin typeface="微軟正黑體" panose="020B0604030504040204" pitchFamily="34" charset="-120"/>
                <a:ea typeface="微軟正黑體" panose="020B0604030504040204" pitchFamily="34" charset="-120"/>
              </a:rPr>
              <a:t>、</a:t>
            </a:r>
            <a:r>
              <a:rPr lang="zh-TW" altLang="zh-TW" sz="3200" dirty="0" smtClean="0">
                <a:latin typeface="微軟正黑體" panose="020B0604030504040204" pitchFamily="34" charset="-120"/>
                <a:ea typeface="微軟正黑體" panose="020B0604030504040204" pitchFamily="34" charset="-120"/>
              </a:rPr>
              <a:t>設置路線放置官方網站，方便民眾查詢</a:t>
            </a:r>
            <a:r>
              <a:rPr lang="zh-TW" altLang="en-US" sz="3200" dirty="0" smtClean="0">
                <a:latin typeface="微軟正黑體" panose="020B0604030504040204" pitchFamily="34" charset="-120"/>
                <a:ea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pic>
        <p:nvPicPr>
          <p:cNvPr id="2" name="圖片 1"/>
          <p:cNvPicPr>
            <a:picLocks noChangeAspect="1"/>
          </p:cNvPicPr>
          <p:nvPr/>
        </p:nvPicPr>
        <p:blipFill>
          <a:blip r:embed="rId3"/>
          <a:stretch>
            <a:fillRect/>
          </a:stretch>
        </p:blipFill>
        <p:spPr>
          <a:xfrm>
            <a:off x="5365171" y="2979156"/>
            <a:ext cx="6281411" cy="2884355"/>
          </a:xfrm>
          <a:prstGeom prst="rect">
            <a:avLst/>
          </a:prstGeom>
        </p:spPr>
      </p:pic>
      <p:sp>
        <p:nvSpPr>
          <p:cNvPr id="3" name="標題 2"/>
          <p:cNvSpPr>
            <a:spLocks noGrp="1"/>
          </p:cNvSpPr>
          <p:nvPr>
            <p:ph type="title"/>
          </p:nvPr>
        </p:nvSpPr>
        <p:spPr/>
        <p:txBody>
          <a:bodyPr/>
          <a:lstStyle/>
          <a:p>
            <a:endParaRPr lang="zh-TW" altLang="en-US"/>
          </a:p>
        </p:txBody>
      </p:sp>
      <p:sp>
        <p:nvSpPr>
          <p:cNvPr id="6" name="橢圓 5"/>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23</a:t>
            </a:r>
            <a:endParaRPr lang="zh-TW" altLang="en-US" sz="1400" dirty="0"/>
          </a:p>
        </p:txBody>
      </p:sp>
    </p:spTree>
    <p:extLst>
      <p:ext uri="{BB962C8B-B14F-4D97-AF65-F5344CB8AC3E}">
        <p14:creationId xmlns:p14="http://schemas.microsoft.com/office/powerpoint/2010/main" val="2595373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9" name="Google Shape;739;p43"/>
          <p:cNvSpPr txBox="1">
            <a:spLocks noGrp="1"/>
          </p:cNvSpPr>
          <p:nvPr>
            <p:ph type="body" idx="1"/>
          </p:nvPr>
        </p:nvSpPr>
        <p:spPr>
          <a:xfrm>
            <a:off x="1048594" y="1367660"/>
            <a:ext cx="5632124" cy="3715200"/>
          </a:xfrm>
          <a:prstGeom prst="rect">
            <a:avLst/>
          </a:prstGeom>
        </p:spPr>
        <p:txBody>
          <a:bodyPr spcFirstLastPara="1" wrap="square" lIns="121900" tIns="121900" rIns="121900" bIns="121900" anchor="t" anchorCtr="0">
            <a:noAutofit/>
          </a:bodyPr>
          <a:lstStyle/>
          <a:p>
            <a:r>
              <a:rPr lang="zh-TW" altLang="zh-TW" sz="3200" dirty="0">
                <a:latin typeface="微軟正黑體" panose="020B0604030504040204" pitchFamily="34" charset="-120"/>
                <a:ea typeface="微軟正黑體" panose="020B0604030504040204" pitchFamily="34" charset="-120"/>
              </a:rPr>
              <a:t>以新北市百萬粉絲專頁</a:t>
            </a:r>
            <a:r>
              <a:rPr lang="zh-TW" altLang="zh-TW" sz="3600" dirty="0">
                <a:solidFill>
                  <a:srgbClr val="002060"/>
                </a:solidFill>
                <a:latin typeface="微軟正黑體" panose="020B0604030504040204" pitchFamily="34" charset="-120"/>
                <a:ea typeface="微軟正黑體" panose="020B0604030504040204" pitchFamily="34" charset="-120"/>
              </a:rPr>
              <a:t>「新北旅客」、「我的新北市」</a:t>
            </a:r>
            <a:r>
              <a:rPr lang="en-US" altLang="zh-TW" sz="3600" dirty="0">
                <a:solidFill>
                  <a:srgbClr val="002060"/>
                </a:solidFill>
                <a:latin typeface="微軟正黑體" panose="020B0604030504040204" pitchFamily="34" charset="-120"/>
                <a:ea typeface="微軟正黑體" panose="020B0604030504040204" pitchFamily="34" charset="-120"/>
              </a:rPr>
              <a:t>FB</a:t>
            </a:r>
            <a:r>
              <a:rPr lang="zh-TW" altLang="zh-TW" sz="3600" dirty="0">
                <a:solidFill>
                  <a:srgbClr val="002060"/>
                </a:solidFill>
                <a:latin typeface="微軟正黑體" panose="020B0604030504040204" pitchFamily="34" charset="-120"/>
                <a:ea typeface="微軟正黑體" panose="020B0604030504040204" pitchFamily="34" charset="-120"/>
              </a:rPr>
              <a:t>、</a:t>
            </a:r>
            <a:r>
              <a:rPr lang="en-US" altLang="zh-TW" sz="3600" dirty="0">
                <a:solidFill>
                  <a:srgbClr val="002060"/>
                </a:solidFill>
                <a:latin typeface="微軟正黑體" panose="020B0604030504040204" pitchFamily="34" charset="-120"/>
                <a:ea typeface="微軟正黑體" panose="020B0604030504040204" pitchFamily="34" charset="-120"/>
              </a:rPr>
              <a:t>IG</a:t>
            </a:r>
            <a:r>
              <a:rPr lang="zh-TW" altLang="zh-TW" sz="3600" dirty="0">
                <a:solidFill>
                  <a:srgbClr val="002060"/>
                </a:solidFill>
                <a:latin typeface="微軟正黑體" panose="020B0604030504040204" pitchFamily="34" charset="-120"/>
                <a:ea typeface="微軟正黑體" panose="020B0604030504040204" pitchFamily="34" charset="-120"/>
              </a:rPr>
              <a:t>社群推播、發</a:t>
            </a:r>
            <a:r>
              <a:rPr lang="zh-TW" altLang="en-US" sz="3600" dirty="0">
                <a:solidFill>
                  <a:srgbClr val="002060"/>
                </a:solidFill>
                <a:latin typeface="微軟正黑體" panose="020B0604030504040204" pitchFamily="34" charset="-120"/>
                <a:ea typeface="微軟正黑體" panose="020B0604030504040204" pitchFamily="34" charset="-120"/>
              </a:rPr>
              <a:t>佈</a:t>
            </a:r>
            <a:r>
              <a:rPr lang="zh-TW" altLang="zh-TW" sz="3600" dirty="0">
                <a:solidFill>
                  <a:srgbClr val="002060"/>
                </a:solidFill>
                <a:latin typeface="微軟正黑體" panose="020B0604030504040204" pitchFamily="34" charset="-120"/>
                <a:ea typeface="微軟正黑體" panose="020B0604030504040204" pitchFamily="34" charset="-120"/>
              </a:rPr>
              <a:t>新聞稿</a:t>
            </a:r>
            <a:r>
              <a:rPr lang="zh-TW" altLang="zh-TW" sz="3200" dirty="0">
                <a:latin typeface="微軟正黑體" panose="020B0604030504040204" pitchFamily="34" charset="-120"/>
                <a:ea typeface="微軟正黑體" panose="020B0604030504040204" pitchFamily="34" charset="-120"/>
              </a:rPr>
              <a:t>，協助推廣新北市登山步道完善旅遊安全措施。</a:t>
            </a:r>
            <a:endParaRPr lang="zh-TW" altLang="en-US" sz="3200" dirty="0">
              <a:latin typeface="微軟正黑體" panose="020B0604030504040204" pitchFamily="34" charset="-120"/>
              <a:ea typeface="微軟正黑體" panose="020B0604030504040204" pitchFamily="34" charset="-120"/>
            </a:endParaRP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pic>
        <p:nvPicPr>
          <p:cNvPr id="3" name="圖片 2"/>
          <p:cNvPicPr>
            <a:picLocks noChangeAspect="1"/>
          </p:cNvPicPr>
          <p:nvPr/>
        </p:nvPicPr>
        <p:blipFill>
          <a:blip r:embed="rId3"/>
          <a:stretch>
            <a:fillRect/>
          </a:stretch>
        </p:blipFill>
        <p:spPr>
          <a:xfrm>
            <a:off x="7187055" y="1513624"/>
            <a:ext cx="2809246" cy="4094095"/>
          </a:xfrm>
          <a:prstGeom prst="rect">
            <a:avLst/>
          </a:prstGeom>
        </p:spPr>
      </p:pic>
      <p:sp>
        <p:nvSpPr>
          <p:cNvPr id="5" name="橢圓 4"/>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24</a:t>
            </a:r>
            <a:endParaRPr lang="zh-TW" altLang="en-US" sz="1400" dirty="0"/>
          </a:p>
        </p:txBody>
      </p:sp>
    </p:spTree>
    <p:extLst>
      <p:ext uri="{BB962C8B-B14F-4D97-AF65-F5344CB8AC3E}">
        <p14:creationId xmlns:p14="http://schemas.microsoft.com/office/powerpoint/2010/main" val="1356184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6"/>
          <p:cNvSpPr/>
          <p:nvPr/>
        </p:nvSpPr>
        <p:spPr>
          <a:xfrm>
            <a:off x="2423138" y="2757486"/>
            <a:ext cx="1714000" cy="1714000"/>
          </a:xfrm>
          <a:prstGeom prst="rect">
            <a:avLst/>
          </a:pr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88" name="Google Shape;388;p36"/>
          <p:cNvSpPr txBox="1">
            <a:spLocks noGrp="1"/>
          </p:cNvSpPr>
          <p:nvPr>
            <p:ph type="title"/>
          </p:nvPr>
        </p:nvSpPr>
        <p:spPr>
          <a:xfrm>
            <a:off x="4328738" y="2885286"/>
            <a:ext cx="7429354" cy="959200"/>
          </a:xfrm>
          <a:prstGeom prst="rect">
            <a:avLst/>
          </a:prstGeom>
        </p:spPr>
        <p:txBody>
          <a:bodyPr spcFirstLastPara="1" wrap="square" lIns="121900" tIns="121900" rIns="121900" bIns="121900" anchor="t" anchorCtr="0">
            <a:noAutofit/>
          </a:bodyPr>
          <a:lstStyle/>
          <a:p>
            <a:pPr algn="l"/>
            <a:r>
              <a:rPr lang="zh-TW" altLang="en-US" dirty="0"/>
              <a:t>預期效益</a:t>
            </a:r>
            <a:endParaRPr dirty="0"/>
          </a:p>
        </p:txBody>
      </p:sp>
      <p:sp>
        <p:nvSpPr>
          <p:cNvPr id="390" name="Google Shape;390;p36"/>
          <p:cNvSpPr txBox="1">
            <a:spLocks noGrp="1"/>
          </p:cNvSpPr>
          <p:nvPr>
            <p:ph type="title" idx="2"/>
          </p:nvPr>
        </p:nvSpPr>
        <p:spPr>
          <a:xfrm>
            <a:off x="2327338" y="2885286"/>
            <a:ext cx="1905600" cy="1458400"/>
          </a:xfrm>
          <a:prstGeom prst="rect">
            <a:avLst/>
          </a:prstGeom>
        </p:spPr>
        <p:txBody>
          <a:bodyPr spcFirstLastPara="1" wrap="square" lIns="121900" tIns="121900" rIns="121900" bIns="121900" anchor="ctr" anchorCtr="0">
            <a:noAutofit/>
          </a:bodyPr>
          <a:lstStyle/>
          <a:p>
            <a:r>
              <a:rPr lang="en" dirty="0" smtClean="0"/>
              <a:t>0</a:t>
            </a:r>
            <a:r>
              <a:rPr lang="en-US" dirty="0" smtClean="0"/>
              <a:t>7</a:t>
            </a:r>
            <a:endParaRPr dirty="0"/>
          </a:p>
        </p:txBody>
      </p:sp>
      <p:grpSp>
        <p:nvGrpSpPr>
          <p:cNvPr id="443" name="Google Shape;443;p36"/>
          <p:cNvGrpSpPr/>
          <p:nvPr/>
        </p:nvGrpSpPr>
        <p:grpSpPr>
          <a:xfrm>
            <a:off x="1343225" y="1228829"/>
            <a:ext cx="837540" cy="839673"/>
            <a:chOff x="2418784" y="3132067"/>
            <a:chExt cx="331358" cy="332184"/>
          </a:xfrm>
        </p:grpSpPr>
        <p:sp>
          <p:nvSpPr>
            <p:cNvPr id="444" name="Google Shape;444;p36"/>
            <p:cNvSpPr/>
            <p:nvPr/>
          </p:nvSpPr>
          <p:spPr>
            <a:xfrm>
              <a:off x="2462244" y="3176354"/>
              <a:ext cx="244437" cy="243611"/>
            </a:xfrm>
            <a:custGeom>
              <a:avLst/>
              <a:gdLst/>
              <a:ahLst/>
              <a:cxnLst/>
              <a:rect l="l" t="t" r="r" b="b"/>
              <a:pathLst>
                <a:path w="7098" h="7074" extrusionOk="0">
                  <a:moveTo>
                    <a:pt x="5978" y="2977"/>
                  </a:moveTo>
                  <a:lnTo>
                    <a:pt x="5978" y="4144"/>
                  </a:lnTo>
                  <a:lnTo>
                    <a:pt x="1120" y="4144"/>
                  </a:lnTo>
                  <a:lnTo>
                    <a:pt x="1120" y="2977"/>
                  </a:lnTo>
                  <a:close/>
                  <a:moveTo>
                    <a:pt x="3549" y="1"/>
                  </a:moveTo>
                  <a:cubicBezTo>
                    <a:pt x="2597" y="1"/>
                    <a:pt x="1716" y="358"/>
                    <a:pt x="1049" y="1048"/>
                  </a:cubicBezTo>
                  <a:cubicBezTo>
                    <a:pt x="406" y="1739"/>
                    <a:pt x="1" y="2620"/>
                    <a:pt x="1" y="3549"/>
                  </a:cubicBezTo>
                  <a:cubicBezTo>
                    <a:pt x="1" y="4502"/>
                    <a:pt x="358" y="5383"/>
                    <a:pt x="1049" y="6049"/>
                  </a:cubicBezTo>
                  <a:cubicBezTo>
                    <a:pt x="1739" y="6692"/>
                    <a:pt x="2621" y="7073"/>
                    <a:pt x="3549" y="7073"/>
                  </a:cubicBezTo>
                  <a:cubicBezTo>
                    <a:pt x="4502" y="7073"/>
                    <a:pt x="5407" y="6716"/>
                    <a:pt x="6050" y="6049"/>
                  </a:cubicBezTo>
                  <a:cubicBezTo>
                    <a:pt x="6717" y="5359"/>
                    <a:pt x="7098" y="4454"/>
                    <a:pt x="7098" y="3549"/>
                  </a:cubicBezTo>
                  <a:cubicBezTo>
                    <a:pt x="7098" y="2596"/>
                    <a:pt x="6740" y="1691"/>
                    <a:pt x="6050" y="1048"/>
                  </a:cubicBezTo>
                  <a:cubicBezTo>
                    <a:pt x="5359" y="358"/>
                    <a:pt x="4478" y="1"/>
                    <a:pt x="354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45" name="Google Shape;445;p36"/>
            <p:cNvSpPr/>
            <p:nvPr/>
          </p:nvSpPr>
          <p:spPr>
            <a:xfrm>
              <a:off x="2418784" y="3132067"/>
              <a:ext cx="331358" cy="332184"/>
            </a:xfrm>
            <a:custGeom>
              <a:avLst/>
              <a:gdLst/>
              <a:ahLst/>
              <a:cxnLst/>
              <a:rect l="l" t="t" r="r" b="b"/>
              <a:pathLst>
                <a:path w="9622" h="9646" extrusionOk="0">
                  <a:moveTo>
                    <a:pt x="4811" y="548"/>
                  </a:moveTo>
                  <a:cubicBezTo>
                    <a:pt x="7169" y="548"/>
                    <a:pt x="9098" y="2453"/>
                    <a:pt x="9098" y="4835"/>
                  </a:cubicBezTo>
                  <a:cubicBezTo>
                    <a:pt x="9098" y="7193"/>
                    <a:pt x="7169" y="9122"/>
                    <a:pt x="4811" y="9122"/>
                  </a:cubicBezTo>
                  <a:cubicBezTo>
                    <a:pt x="2454" y="9122"/>
                    <a:pt x="525" y="7216"/>
                    <a:pt x="525" y="4835"/>
                  </a:cubicBezTo>
                  <a:cubicBezTo>
                    <a:pt x="525" y="2477"/>
                    <a:pt x="2430" y="548"/>
                    <a:pt x="4811" y="548"/>
                  </a:cubicBezTo>
                  <a:close/>
                  <a:moveTo>
                    <a:pt x="4811" y="1"/>
                  </a:moveTo>
                  <a:cubicBezTo>
                    <a:pt x="2168" y="1"/>
                    <a:pt x="1" y="2192"/>
                    <a:pt x="1" y="4835"/>
                  </a:cubicBezTo>
                  <a:cubicBezTo>
                    <a:pt x="1" y="7478"/>
                    <a:pt x="2168" y="9645"/>
                    <a:pt x="4811" y="9645"/>
                  </a:cubicBezTo>
                  <a:cubicBezTo>
                    <a:pt x="7455" y="9645"/>
                    <a:pt x="9622" y="7478"/>
                    <a:pt x="9622" y="4835"/>
                  </a:cubicBezTo>
                  <a:cubicBezTo>
                    <a:pt x="9622" y="2192"/>
                    <a:pt x="7455" y="1"/>
                    <a:pt x="481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446" name="Google Shape;446;p36"/>
          <p:cNvSpPr/>
          <p:nvPr/>
        </p:nvSpPr>
        <p:spPr>
          <a:xfrm flipH="1">
            <a:off x="939655" y="6120937"/>
            <a:ext cx="10302088" cy="13879"/>
          </a:xfrm>
          <a:custGeom>
            <a:avLst/>
            <a:gdLst/>
            <a:ahLst/>
            <a:cxnLst/>
            <a:rect l="l" t="t" r="r" b="b"/>
            <a:pathLst>
              <a:path w="92252" h="1" fill="none" extrusionOk="0">
                <a:moveTo>
                  <a:pt x="92252" y="1"/>
                </a:moveTo>
                <a:lnTo>
                  <a:pt x="1" y="1"/>
                </a:lnTo>
              </a:path>
            </a:pathLst>
          </a:custGeom>
          <a:noFill/>
          <a:ln w="9875" cap="flat" cmpd="sng">
            <a:solidFill>
              <a:srgbClr val="213033"/>
            </a:solidFill>
            <a:prstDash val="solid"/>
            <a:miter lim="30395"/>
            <a:headEnd type="none" w="sm" len="sm"/>
            <a:tailEnd type="none" w="sm" len="sm"/>
          </a:ln>
        </p:spPr>
        <p:txBody>
          <a:bodyPr spcFirstLastPara="1" wrap="square" lIns="121900" tIns="121900" rIns="121900" bIns="121900" anchor="ctr" anchorCtr="0">
            <a:noAutofit/>
          </a:bodyPr>
          <a:lstStyle/>
          <a:p>
            <a:endParaRPr sz="2400"/>
          </a:p>
        </p:txBody>
      </p:sp>
      <p:pic>
        <p:nvPicPr>
          <p:cNvPr id="4" name="圖片 3"/>
          <p:cNvPicPr>
            <a:picLocks noChangeAspect="1"/>
          </p:cNvPicPr>
          <p:nvPr/>
        </p:nvPicPr>
        <p:blipFill>
          <a:blip r:embed="rId3"/>
          <a:stretch>
            <a:fillRect/>
          </a:stretch>
        </p:blipFill>
        <p:spPr>
          <a:xfrm>
            <a:off x="7322895" y="3908039"/>
            <a:ext cx="2157984" cy="2157984"/>
          </a:xfrm>
          <a:prstGeom prst="rect">
            <a:avLst/>
          </a:prstGeom>
        </p:spPr>
      </p:pic>
      <p:pic>
        <p:nvPicPr>
          <p:cNvPr id="1028" name="Picture 4" descr="https://cdn-icons-png.flaticon.com/512/1959/19592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6559" y="3941601"/>
            <a:ext cx="1068011" cy="903074"/>
          </a:xfrm>
          <a:prstGeom prst="rect">
            <a:avLst/>
          </a:prstGeom>
          <a:noFill/>
          <a:extLst>
            <a:ext uri="{909E8E84-426E-40DD-AFC4-6F175D3DCCD1}">
              <a14:hiddenFill xmlns:a14="http://schemas.microsoft.com/office/drawing/2010/main">
                <a:solidFill>
                  <a:srgbClr val="FFFFFF"/>
                </a:solidFill>
              </a14:hiddenFill>
            </a:ext>
          </a:extLst>
        </p:spPr>
      </p:pic>
      <p:sp>
        <p:nvSpPr>
          <p:cNvPr id="11" name="橢圓 10"/>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25</a:t>
            </a:r>
            <a:endParaRPr lang="zh-TW" altLang="en-US" sz="1400" dirty="0"/>
          </a:p>
        </p:txBody>
      </p:sp>
    </p:spTree>
    <p:extLst>
      <p:ext uri="{BB962C8B-B14F-4D97-AF65-F5344CB8AC3E}">
        <p14:creationId xmlns:p14="http://schemas.microsoft.com/office/powerpoint/2010/main" val="26867554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43"/>
          <p:cNvSpPr txBox="1">
            <a:spLocks noGrp="1"/>
          </p:cNvSpPr>
          <p:nvPr>
            <p:ph type="title"/>
          </p:nvPr>
        </p:nvSpPr>
        <p:spPr>
          <a:xfrm>
            <a:off x="681482" y="772342"/>
            <a:ext cx="10790459" cy="766800"/>
          </a:xfrm>
          <a:prstGeom prst="rect">
            <a:avLst/>
          </a:prstGeom>
        </p:spPr>
        <p:txBody>
          <a:bodyPr spcFirstLastPara="1" wrap="square" lIns="121900" tIns="121900" rIns="121900" bIns="121900" anchor="t" anchorCtr="0">
            <a:noAutofit/>
          </a:bodyPr>
          <a:lstStyle/>
          <a:p>
            <a:r>
              <a:rPr lang="zh-TW" altLang="zh-TW" sz="3600" dirty="0"/>
              <a:t>質性</a:t>
            </a:r>
            <a:endParaRPr sz="3600" dirty="0">
              <a:solidFill>
                <a:schemeClr val="lt2"/>
              </a:solidFill>
            </a:endParaRPr>
          </a:p>
        </p:txBody>
      </p:sp>
      <p:sp>
        <p:nvSpPr>
          <p:cNvPr id="739" name="Google Shape;739;p43"/>
          <p:cNvSpPr txBox="1">
            <a:spLocks noGrp="1"/>
          </p:cNvSpPr>
          <p:nvPr>
            <p:ph type="body" idx="1"/>
          </p:nvPr>
        </p:nvSpPr>
        <p:spPr>
          <a:xfrm>
            <a:off x="949920" y="1569091"/>
            <a:ext cx="5217615" cy="4337185"/>
          </a:xfrm>
          <a:prstGeom prst="rect">
            <a:avLst/>
          </a:prstGeom>
        </p:spPr>
        <p:txBody>
          <a:bodyPr spcFirstLastPara="1" wrap="square" lIns="121900" tIns="121900" rIns="121900" bIns="121900" anchor="t" anchorCtr="0">
            <a:noAutofit/>
          </a:bodyPr>
          <a:lstStyle/>
          <a:p>
            <a:r>
              <a:rPr lang="zh-TW" altLang="zh-TW" sz="2400" dirty="0">
                <a:latin typeface="微軟正黑體" panose="020B0604030504040204" pitchFamily="34" charset="-120"/>
                <a:ea typeface="微軟正黑體" panose="020B0604030504040204" pitchFamily="34" charset="-120"/>
              </a:rPr>
              <a:t>針對女性、親</a:t>
            </a:r>
            <a:r>
              <a:rPr lang="zh-TW" altLang="zh-TW" sz="2400" dirty="0" smtClean="0">
                <a:latin typeface="微軟正黑體" panose="020B0604030504040204" pitchFamily="34" charset="-120"/>
                <a:ea typeface="微軟正黑體" panose="020B0604030504040204" pitchFamily="34" charset="-120"/>
              </a:rPr>
              <a:t>子</a:t>
            </a:r>
            <a:r>
              <a:rPr lang="zh-TW" altLang="en-US" sz="2400" dirty="0" smtClean="0">
                <a:latin typeface="微軟正黑體" panose="020B0604030504040204" pitchFamily="34" charset="-120"/>
                <a:ea typeface="微軟正黑體" panose="020B0604030504040204" pitchFamily="34" charset="-120"/>
              </a:rPr>
              <a:t>登山</a:t>
            </a:r>
            <a:r>
              <a:rPr lang="zh-TW" altLang="zh-TW" sz="2400" dirty="0" smtClean="0">
                <a:latin typeface="微軟正黑體" panose="020B0604030504040204" pitchFamily="34" charset="-120"/>
                <a:ea typeface="微軟正黑體" panose="020B0604030504040204" pitchFamily="34" charset="-120"/>
              </a:rPr>
              <a:t>旅遊需求</a:t>
            </a:r>
            <a:r>
              <a:rPr lang="zh-TW" altLang="en-US" sz="2400" dirty="0" smtClean="0">
                <a:latin typeface="微軟正黑體" panose="020B0604030504040204" pitchFamily="34" charset="-120"/>
                <a:ea typeface="微軟正黑體" panose="020B0604030504040204" pitchFamily="34" charset="-120"/>
              </a:rPr>
              <a:t>，</a:t>
            </a:r>
            <a:r>
              <a:rPr lang="zh-TW" altLang="zh-TW" sz="2400" dirty="0" smtClean="0">
                <a:latin typeface="微軟正黑體" panose="020B0604030504040204" pitchFamily="34" charset="-120"/>
                <a:ea typeface="微軟正黑體" panose="020B0604030504040204" pitchFamily="34" charset="-120"/>
              </a:rPr>
              <a:t>考量因素如</a:t>
            </a:r>
            <a:r>
              <a:rPr lang="zh-TW" altLang="zh-TW" sz="2400" dirty="0">
                <a:latin typeface="微軟正黑體" panose="020B0604030504040204" pitchFamily="34" charset="-120"/>
                <a:ea typeface="微軟正黑體" panose="020B0604030504040204" pitchFamily="34" charset="-120"/>
              </a:rPr>
              <a:t>安全性、易達性、難易度、趣味性等，</a:t>
            </a:r>
            <a:r>
              <a:rPr lang="zh-TW" altLang="zh-TW" sz="2400" dirty="0">
                <a:solidFill>
                  <a:srgbClr val="002060"/>
                </a:solidFill>
                <a:latin typeface="微軟正黑體" panose="020B0604030504040204" pitchFamily="34" charset="-120"/>
                <a:ea typeface="微軟正黑體" panose="020B0604030504040204" pitchFamily="34" charset="-120"/>
              </a:rPr>
              <a:t>加強增設手機通訊告示牌及相關性別友善軟硬體設置</a:t>
            </a:r>
            <a:r>
              <a:rPr lang="en-US" altLang="zh-TW" sz="2400" dirty="0">
                <a:solidFill>
                  <a:srgbClr val="002060"/>
                </a:solidFill>
                <a:latin typeface="微軟正黑體" panose="020B0604030504040204" pitchFamily="34" charset="-120"/>
                <a:ea typeface="微軟正黑體" panose="020B0604030504040204" pitchFamily="34" charset="-120"/>
              </a:rPr>
              <a:t>(</a:t>
            </a:r>
            <a:r>
              <a:rPr lang="zh-TW" altLang="zh-TW" sz="2400" dirty="0">
                <a:solidFill>
                  <a:srgbClr val="002060"/>
                </a:solidFill>
                <a:latin typeface="微軟正黑體" panose="020B0604030504040204" pitchFamily="34" charset="-120"/>
                <a:ea typeface="微軟正黑體" panose="020B0604030504040204" pitchFamily="34" charset="-120"/>
              </a:rPr>
              <a:t>如友善廁所等</a:t>
            </a:r>
            <a:r>
              <a:rPr lang="en-US" altLang="zh-TW" sz="2400" dirty="0" smtClean="0">
                <a:solidFill>
                  <a:srgbClr val="002060"/>
                </a:solidFill>
                <a:latin typeface="微軟正黑體" panose="020B0604030504040204" pitchFamily="34" charset="-120"/>
                <a:ea typeface="微軟正黑體" panose="020B0604030504040204" pitchFamily="34" charset="-120"/>
              </a:rPr>
              <a:t>)</a:t>
            </a:r>
            <a:r>
              <a:rPr lang="zh-TW" altLang="en-US" sz="2400" dirty="0">
                <a:solidFill>
                  <a:srgbClr val="002060"/>
                </a:solidFill>
                <a:latin typeface="微軟正黑體" panose="020B0604030504040204" pitchFamily="34" charset="-120"/>
                <a:ea typeface="微軟正黑體" panose="020B0604030504040204" pitchFamily="34" charset="-120"/>
              </a:rPr>
              <a:t>。</a:t>
            </a:r>
            <a:endParaRPr lang="en-US" altLang="zh-TW" sz="2400" dirty="0" smtClean="0">
              <a:solidFill>
                <a:srgbClr val="002060"/>
              </a:solidFill>
              <a:latin typeface="微軟正黑體" panose="020B0604030504040204" pitchFamily="34" charset="-120"/>
              <a:ea typeface="微軟正黑體" panose="020B0604030504040204" pitchFamily="34" charset="-120"/>
            </a:endParaRPr>
          </a:p>
          <a:p>
            <a:endParaRPr lang="en-US" altLang="zh-TW" sz="2400" dirty="0">
              <a:solidFill>
                <a:srgbClr val="002060"/>
              </a:solidFill>
              <a:latin typeface="微軟正黑體" panose="020B0604030504040204" pitchFamily="34" charset="-120"/>
              <a:ea typeface="微軟正黑體" panose="020B0604030504040204" pitchFamily="34" charset="-120"/>
            </a:endParaRPr>
          </a:p>
          <a:p>
            <a:r>
              <a:rPr lang="zh-TW" altLang="zh-TW" sz="2400" dirty="0" smtClean="0">
                <a:solidFill>
                  <a:srgbClr val="002060"/>
                </a:solidFill>
                <a:latin typeface="微軟正黑體" panose="020B0604030504040204" pitchFamily="34" charset="-120"/>
                <a:ea typeface="微軟正黑體" panose="020B0604030504040204" pitchFamily="34" charset="-120"/>
              </a:rPr>
              <a:t>結合</a:t>
            </a:r>
            <a:r>
              <a:rPr lang="zh-TW" altLang="zh-TW" sz="2400" dirty="0">
                <a:solidFill>
                  <a:srgbClr val="002060"/>
                </a:solidFill>
                <a:latin typeface="微軟正黑體" panose="020B0604030504040204" pitchFamily="34" charset="-120"/>
                <a:ea typeface="微軟正黑體" panose="020B0604030504040204" pitchFamily="34" charset="-120"/>
              </a:rPr>
              <a:t>官網及粉絲專頁宣傳，</a:t>
            </a:r>
            <a:r>
              <a:rPr lang="zh-TW" altLang="zh-TW" sz="2400" dirty="0">
                <a:latin typeface="微軟正黑體" panose="020B0604030504040204" pitchFamily="34" charset="-120"/>
                <a:ea typeface="微軟正黑體" panose="020B0604030504040204" pitchFamily="34" charset="-120"/>
              </a:rPr>
              <a:t>將適合</a:t>
            </a:r>
            <a:r>
              <a:rPr lang="zh-TW" altLang="zh-TW" sz="2800" dirty="0">
                <a:solidFill>
                  <a:srgbClr val="002060"/>
                </a:solidFill>
                <a:latin typeface="微軟正黑體" panose="020B0604030504040204" pitchFamily="34" charset="-120"/>
                <a:ea typeface="微軟正黑體" panose="020B0604030504040204" pitchFamily="34" charset="-120"/>
              </a:rPr>
              <a:t>家庭親子</a:t>
            </a:r>
            <a:r>
              <a:rPr lang="zh-TW" altLang="zh-TW" sz="2400" dirty="0">
                <a:latin typeface="微軟正黑體" panose="020B0604030504040204" pitchFamily="34" charset="-120"/>
                <a:ea typeface="微軟正黑體" panose="020B0604030504040204" pitchFamily="34" charset="-120"/>
              </a:rPr>
              <a:t>共同參與的登山步</a:t>
            </a:r>
            <a:r>
              <a:rPr lang="zh-TW" altLang="zh-TW" sz="2400" dirty="0" smtClean="0">
                <a:latin typeface="微軟正黑體" panose="020B0604030504040204" pitchFamily="34" charset="-120"/>
                <a:ea typeface="微軟正黑體" panose="020B0604030504040204" pitchFamily="34" charset="-120"/>
              </a:rPr>
              <a:t>道</a:t>
            </a:r>
            <a:r>
              <a:rPr lang="zh-TW" altLang="en-US" sz="2400" dirty="0" smtClean="0">
                <a:latin typeface="微軟正黑體" panose="020B0604030504040204" pitchFamily="34" charset="-120"/>
                <a:ea typeface="微軟正黑體" panose="020B0604030504040204" pitchFamily="34" charset="-120"/>
              </a:rPr>
              <a:t>行銷</a:t>
            </a:r>
            <a:r>
              <a:rPr lang="zh-TW" altLang="zh-TW" sz="2400" dirty="0" smtClean="0">
                <a:latin typeface="微軟正黑體" panose="020B0604030504040204" pitchFamily="34" charset="-120"/>
                <a:ea typeface="微軟正黑體" panose="020B0604030504040204" pitchFamily="34" charset="-120"/>
              </a:rPr>
              <a:t>推廣</a:t>
            </a:r>
            <a:r>
              <a:rPr lang="zh-TW" altLang="zh-TW" sz="2400" dirty="0">
                <a:latin typeface="微軟正黑體" panose="020B0604030504040204" pitchFamily="34" charset="-120"/>
                <a:ea typeface="微軟正黑體" panose="020B0604030504040204" pitchFamily="34" charset="-120"/>
              </a:rPr>
              <a:t>，</a:t>
            </a:r>
            <a:r>
              <a:rPr lang="zh-TW" altLang="zh-TW" sz="2800" dirty="0">
                <a:solidFill>
                  <a:srgbClr val="002060"/>
                </a:solidFill>
                <a:latin typeface="微軟正黑體" panose="020B0604030504040204" pitchFamily="34" charset="-120"/>
                <a:ea typeface="微軟正黑體" panose="020B0604030504040204" pitchFamily="34" charset="-120"/>
              </a:rPr>
              <a:t>盼鼓勵更多女性前往新北山林旅遊。</a:t>
            </a:r>
            <a:r>
              <a:rPr lang="zh-TW" altLang="zh-TW" sz="2400" dirty="0">
                <a:latin typeface="微軟正黑體" panose="020B0604030504040204" pitchFamily="34" charset="-120"/>
                <a:ea typeface="微軟正黑體" panose="020B0604030504040204" pitchFamily="34" charset="-120"/>
              </a:rPr>
              <a:t> </a:t>
            </a:r>
            <a:endParaRPr lang="zh-TW" altLang="en-US" sz="2400" dirty="0">
              <a:latin typeface="微軟正黑體" panose="020B0604030504040204" pitchFamily="34" charset="-120"/>
              <a:ea typeface="微軟正黑體" panose="020B0604030504040204" pitchFamily="34" charset="-120"/>
            </a:endParaRP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7535" y="1806746"/>
            <a:ext cx="3343110" cy="2507333"/>
          </a:xfrm>
          <a:prstGeom prst="rect">
            <a:avLst/>
          </a:prstGeom>
          <a:ln>
            <a:noFill/>
          </a:ln>
          <a:effectLst>
            <a:outerShdw blurRad="292100" dist="139700" dir="2700000" algn="tl" rotWithShape="0">
              <a:srgbClr val="333333">
                <a:alpha val="65000"/>
              </a:srgbClr>
            </a:outerShdw>
          </a:effectLst>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5349" y="4161453"/>
            <a:ext cx="2327482" cy="1744824"/>
          </a:xfrm>
          <a:prstGeom prst="rect">
            <a:avLst/>
          </a:prstGeom>
          <a:ln>
            <a:noFill/>
          </a:ln>
          <a:effectLst>
            <a:outerShdw blurRad="292100" dist="139700" dir="2700000" algn="tl" rotWithShape="0">
              <a:srgbClr val="333333">
                <a:alpha val="65000"/>
              </a:srgbClr>
            </a:outerShdw>
          </a:effectLst>
        </p:spPr>
      </p:pic>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7606" y="2900007"/>
            <a:ext cx="1741706" cy="2323322"/>
          </a:xfrm>
          <a:prstGeom prst="rect">
            <a:avLst/>
          </a:prstGeom>
          <a:ln>
            <a:noFill/>
          </a:ln>
          <a:effectLst>
            <a:outerShdw blurRad="292100" dist="139700" dir="2700000" algn="tl" rotWithShape="0">
              <a:srgbClr val="333333">
                <a:alpha val="65000"/>
              </a:srgbClr>
            </a:outerShdw>
          </a:effectLst>
        </p:spPr>
      </p:pic>
      <p:sp>
        <p:nvSpPr>
          <p:cNvPr id="8" name="橢圓 7"/>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26</a:t>
            </a:r>
            <a:endParaRPr lang="zh-TW" altLang="en-US" sz="1400" dirty="0"/>
          </a:p>
        </p:txBody>
      </p:sp>
    </p:spTree>
    <p:extLst>
      <p:ext uri="{BB962C8B-B14F-4D97-AF65-F5344CB8AC3E}">
        <p14:creationId xmlns:p14="http://schemas.microsoft.com/office/powerpoint/2010/main" val="40471547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5989" y="3625942"/>
            <a:ext cx="4460031" cy="1920543"/>
          </a:xfrm>
          <a:prstGeom prst="rect">
            <a:avLst/>
          </a:prstGeom>
          <a:solidFill>
            <a:schemeClr val="lt2"/>
          </a:solidFill>
          <a:effectLst>
            <a:outerShdw blurRad="50800" dist="50800" dir="5400000" algn="ctr" rotWithShape="0">
              <a:srgbClr val="000000"/>
            </a:outerShdw>
          </a:effectLst>
        </p:spPr>
      </p:pic>
      <p:sp>
        <p:nvSpPr>
          <p:cNvPr id="738" name="Google Shape;738;p43"/>
          <p:cNvSpPr txBox="1">
            <a:spLocks noGrp="1"/>
          </p:cNvSpPr>
          <p:nvPr>
            <p:ph type="title"/>
          </p:nvPr>
        </p:nvSpPr>
        <p:spPr>
          <a:xfrm>
            <a:off x="681482" y="772342"/>
            <a:ext cx="10790459" cy="766800"/>
          </a:xfrm>
          <a:prstGeom prst="rect">
            <a:avLst/>
          </a:prstGeom>
        </p:spPr>
        <p:txBody>
          <a:bodyPr spcFirstLastPara="1" wrap="square" lIns="121900" tIns="121900" rIns="121900" bIns="121900" anchor="t" anchorCtr="0">
            <a:noAutofit/>
          </a:bodyPr>
          <a:lstStyle/>
          <a:p>
            <a:r>
              <a:rPr lang="zh-TW" altLang="zh-TW" sz="3600" dirty="0"/>
              <a:t>量化</a:t>
            </a:r>
            <a:endParaRPr sz="3600" dirty="0">
              <a:solidFill>
                <a:schemeClr val="lt2"/>
              </a:solidFill>
            </a:endParaRPr>
          </a:p>
        </p:txBody>
      </p:sp>
      <p:sp>
        <p:nvSpPr>
          <p:cNvPr id="739" name="Google Shape;739;p43"/>
          <p:cNvSpPr txBox="1">
            <a:spLocks noGrp="1"/>
          </p:cNvSpPr>
          <p:nvPr>
            <p:ph type="body" idx="1"/>
          </p:nvPr>
        </p:nvSpPr>
        <p:spPr>
          <a:xfrm>
            <a:off x="1883945" y="836762"/>
            <a:ext cx="10003632" cy="3486462"/>
          </a:xfrm>
          <a:prstGeom prst="rect">
            <a:avLst/>
          </a:prstGeom>
        </p:spPr>
        <p:txBody>
          <a:bodyPr spcFirstLastPara="1" wrap="square" lIns="121900" tIns="121900" rIns="121900" bIns="121900" anchor="t" anchorCtr="0">
            <a:noAutofit/>
          </a:bodyPr>
          <a:lstStyle/>
          <a:p>
            <a:pPr>
              <a:spcBef>
                <a:spcPts val="1500"/>
              </a:spcBef>
            </a:pPr>
            <a:r>
              <a:rPr lang="zh-TW" altLang="zh-TW" sz="2800" dirty="0">
                <a:solidFill>
                  <a:srgbClr val="002060"/>
                </a:solidFill>
                <a:latin typeface="微軟正黑體" panose="020B0604030504040204" pitchFamily="34" charset="-120"/>
                <a:ea typeface="微軟正黑體" panose="020B0604030504040204" pitchFamily="34" charset="-120"/>
              </a:rPr>
              <a:t>突破「登山活動定位成男性的活動」的刻板</a:t>
            </a:r>
            <a:r>
              <a:rPr lang="zh-TW" altLang="zh-TW" sz="2800" dirty="0" smtClean="0">
                <a:solidFill>
                  <a:srgbClr val="002060"/>
                </a:solidFill>
                <a:latin typeface="微軟正黑體" panose="020B0604030504040204" pitchFamily="34" charset="-120"/>
                <a:ea typeface="微軟正黑體" panose="020B0604030504040204" pitchFamily="34" charset="-120"/>
              </a:rPr>
              <a:t>印象</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a:spcBef>
                <a:spcPts val="1500"/>
              </a:spcBef>
            </a:pPr>
            <a:r>
              <a:rPr lang="zh-TW" altLang="zh-TW" sz="2400" dirty="0" smtClean="0">
                <a:latin typeface="微軟正黑體" panose="020B0604030504040204" pitchFamily="34" charset="-120"/>
                <a:ea typeface="微軟正黑體" panose="020B0604030504040204" pitchFamily="34" charset="-120"/>
              </a:rPr>
              <a:t>期</a:t>
            </a:r>
            <a:r>
              <a:rPr lang="zh-TW" altLang="zh-TW" sz="2400" dirty="0">
                <a:latin typeface="微軟正黑體" panose="020B0604030504040204" pitchFamily="34" charset="-120"/>
                <a:ea typeface="微軟正黑體" panose="020B0604030504040204" pitchFamily="34" charset="-120"/>
              </a:rPr>
              <a:t>增加女性對於山林安全性信任感及自行結伴登山之意願</a:t>
            </a:r>
            <a:r>
              <a:rPr lang="zh-TW" altLang="en-US" sz="2400" dirty="0">
                <a:latin typeface="微軟正黑體" panose="020B0604030504040204" pitchFamily="34" charset="-120"/>
                <a:ea typeface="微軟正黑體" panose="020B0604030504040204" pitchFamily="34" charset="-120"/>
              </a:rPr>
              <a:t>，</a:t>
            </a:r>
            <a:r>
              <a:rPr lang="zh-TW" altLang="zh-TW" sz="2800" dirty="0" smtClean="0">
                <a:solidFill>
                  <a:srgbClr val="002060"/>
                </a:solidFill>
                <a:latin typeface="微軟正黑體" panose="020B0604030504040204" pitchFamily="34" charset="-120"/>
                <a:ea typeface="微軟正黑體" panose="020B0604030504040204" pitchFamily="34" charset="-120"/>
              </a:rPr>
              <a:t>提升</a:t>
            </a:r>
            <a:r>
              <a:rPr lang="zh-TW" altLang="en-US" sz="2800" dirty="0" smtClean="0">
                <a:solidFill>
                  <a:srgbClr val="002060"/>
                </a:solidFill>
                <a:latin typeface="微軟正黑體" panose="020B0604030504040204" pitchFamily="34" charset="-120"/>
                <a:ea typeface="微軟正黑體" panose="020B0604030504040204" pitchFamily="34" charset="-120"/>
              </a:rPr>
              <a:t>女性</a:t>
            </a:r>
            <a:r>
              <a:rPr lang="zh-TW" altLang="zh-TW" sz="2800" dirty="0" smtClean="0">
                <a:solidFill>
                  <a:srgbClr val="002060"/>
                </a:solidFill>
                <a:latin typeface="微軟正黑體" panose="020B0604030504040204" pitchFamily="34" charset="-120"/>
                <a:ea typeface="微軟正黑體" panose="020B0604030504040204" pitchFamily="34" charset="-120"/>
              </a:rPr>
              <a:t>後續</a:t>
            </a:r>
            <a:r>
              <a:rPr lang="zh-TW" altLang="zh-TW" sz="2800" dirty="0">
                <a:solidFill>
                  <a:srgbClr val="FF0000"/>
                </a:solidFill>
                <a:latin typeface="微軟正黑體" panose="020B0604030504040204" pitchFamily="34" charset="-120"/>
                <a:ea typeface="微軟正黑體" panose="020B0604030504040204" pitchFamily="34" charset="-120"/>
              </a:rPr>
              <a:t>自行</a:t>
            </a:r>
            <a:r>
              <a:rPr lang="zh-TW" altLang="zh-TW" sz="2800" dirty="0" smtClean="0">
                <a:solidFill>
                  <a:srgbClr val="FF0000"/>
                </a:solidFill>
                <a:latin typeface="微軟正黑體" panose="020B0604030504040204" pitchFamily="34" charset="-120"/>
                <a:ea typeface="微軟正黑體" panose="020B0604030504040204" pitchFamily="34" charset="-120"/>
              </a:rPr>
              <a:t>前往</a:t>
            </a:r>
            <a:r>
              <a:rPr lang="zh-TW" altLang="zh-TW" sz="2800" dirty="0" smtClean="0">
                <a:solidFill>
                  <a:srgbClr val="002060"/>
                </a:solidFill>
                <a:latin typeface="微軟正黑體" panose="020B0604030504040204" pitchFamily="34" charset="-120"/>
                <a:ea typeface="微軟正黑體" panose="020B0604030504040204" pitchFamily="34" charset="-120"/>
              </a:rPr>
              <a:t>登山</a:t>
            </a:r>
            <a:r>
              <a:rPr lang="zh-TW" altLang="en-US" sz="2800" dirty="0" smtClean="0">
                <a:solidFill>
                  <a:srgbClr val="002060"/>
                </a:solidFill>
                <a:latin typeface="微軟正黑體" panose="020B0604030504040204" pitchFamily="34" charset="-120"/>
                <a:ea typeface="微軟正黑體" panose="020B0604030504040204" pitchFamily="34" charset="-120"/>
              </a:rPr>
              <a:t>遊程</a:t>
            </a:r>
            <a:r>
              <a:rPr lang="zh-TW" altLang="zh-TW" sz="2800" dirty="0" smtClean="0">
                <a:solidFill>
                  <a:srgbClr val="002060"/>
                </a:solidFill>
                <a:latin typeface="微軟正黑體" panose="020B0604030504040204" pitchFamily="34" charset="-120"/>
                <a:ea typeface="微軟正黑體" panose="020B0604030504040204" pitchFamily="34" charset="-120"/>
              </a:rPr>
              <a:t>活動</a:t>
            </a:r>
            <a:r>
              <a:rPr lang="zh-TW" altLang="zh-TW" sz="2800" dirty="0" smtClean="0">
                <a:solidFill>
                  <a:srgbClr val="002060"/>
                </a:solidFill>
                <a:latin typeface="微軟正黑體" panose="020B0604030504040204" pitchFamily="34" charset="-120"/>
                <a:ea typeface="微軟正黑體" panose="020B0604030504040204" pitchFamily="34" charset="-120"/>
              </a:rPr>
              <a:t>之比例</a:t>
            </a:r>
            <a:r>
              <a:rPr lang="zh-TW" altLang="zh-TW" sz="2400" dirty="0" smtClean="0">
                <a:latin typeface="微軟正黑體" panose="020B0604030504040204" pitchFamily="34" charset="-120"/>
                <a:ea typeface="微軟正黑體" panose="020B0604030504040204" pitchFamily="34" charset="-120"/>
              </a:rPr>
              <a:t>。</a:t>
            </a:r>
            <a:endParaRPr lang="zh-TW" altLang="zh-TW" sz="2400" dirty="0">
              <a:latin typeface="微軟正黑體" panose="020B0604030504040204" pitchFamily="34" charset="-120"/>
              <a:ea typeface="微軟正黑體" panose="020B0604030504040204" pitchFamily="34" charset="-120"/>
            </a:endParaRP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pic>
        <p:nvPicPr>
          <p:cNvPr id="4" name="圖片 3"/>
          <p:cNvPicPr>
            <a:picLocks noChangeAspect="1"/>
          </p:cNvPicPr>
          <p:nvPr/>
        </p:nvPicPr>
        <p:blipFill>
          <a:blip r:embed="rId4"/>
          <a:stretch>
            <a:fillRect/>
          </a:stretch>
        </p:blipFill>
        <p:spPr>
          <a:xfrm rot="2285837">
            <a:off x="9853777" y="2964943"/>
            <a:ext cx="1013345" cy="1013345"/>
          </a:xfrm>
          <a:prstGeom prst="rect">
            <a:avLst/>
          </a:prstGeom>
        </p:spPr>
      </p:pic>
      <p:sp>
        <p:nvSpPr>
          <p:cNvPr id="8" name="橢圓 7"/>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27</a:t>
            </a:r>
            <a:endParaRPr lang="zh-TW" altLang="en-US" sz="1400" dirty="0"/>
          </a:p>
        </p:txBody>
      </p:sp>
      <p:sp>
        <p:nvSpPr>
          <p:cNvPr id="5" name="矩形 4"/>
          <p:cNvSpPr/>
          <p:nvPr/>
        </p:nvSpPr>
        <p:spPr>
          <a:xfrm>
            <a:off x="3314007" y="-2304695"/>
            <a:ext cx="6096000" cy="1538883"/>
          </a:xfrm>
          <a:prstGeom prst="rect">
            <a:avLst/>
          </a:prstGeom>
        </p:spPr>
        <p:txBody>
          <a:bodyPr>
            <a:spAutoFit/>
          </a:bodyPr>
          <a:lstStyle/>
          <a:p>
            <a:pPr>
              <a:spcBef>
                <a:spcPts val="1500"/>
              </a:spcBef>
            </a:pPr>
            <a:r>
              <a:rPr lang="zh-TW" altLang="en-US" dirty="0">
                <a:solidFill>
                  <a:schemeClr val="bg1"/>
                </a:solidFill>
                <a:latin typeface="微軟正黑體" panose="020B0604030504040204" pitchFamily="34" charset="-120"/>
                <a:ea typeface="微軟正黑體" panose="020B0604030504040204" pitchFamily="34" charset="-120"/>
              </a:rPr>
              <a:t>新北市</a:t>
            </a:r>
            <a:r>
              <a:rPr lang="zh-TW" altLang="zh-TW" dirty="0">
                <a:solidFill>
                  <a:schemeClr val="bg1"/>
                </a:solidFill>
                <a:latin typeface="微軟正黑體" panose="020B0604030504040204" pitchFamily="34" charset="-120"/>
                <a:ea typeface="微軟正黑體" panose="020B0604030504040204" pitchFamily="34" charset="-120"/>
              </a:rPr>
              <a:t>觀旅局在近年舉辦新北市登山旅遊遊程活動，推廣微笑山線旅遊，帶動女性登山趨勢，在</a:t>
            </a:r>
            <a:r>
              <a:rPr lang="en-US" altLang="zh-TW" dirty="0">
                <a:solidFill>
                  <a:schemeClr val="bg1"/>
                </a:solidFill>
                <a:latin typeface="微軟正黑體" panose="020B0604030504040204" pitchFamily="34" charset="-120"/>
                <a:ea typeface="微軟正黑體" panose="020B0604030504040204" pitchFamily="34" charset="-120"/>
              </a:rPr>
              <a:t>110</a:t>
            </a:r>
            <a:r>
              <a:rPr lang="zh-TW" altLang="zh-TW" dirty="0">
                <a:solidFill>
                  <a:schemeClr val="bg1"/>
                </a:solidFill>
                <a:latin typeface="微軟正黑體" panose="020B0604030504040204" pitchFamily="34" charset="-120"/>
                <a:ea typeface="微軟正黑體" panose="020B0604030504040204" pitchFamily="34" charset="-120"/>
              </a:rPr>
              <a:t>年辦理登山旅遊活動參與人數</a:t>
            </a:r>
            <a:r>
              <a:rPr lang="en-US" altLang="zh-TW" dirty="0">
                <a:solidFill>
                  <a:schemeClr val="bg1"/>
                </a:solidFill>
                <a:latin typeface="微軟正黑體" panose="020B0604030504040204" pitchFamily="34" charset="-120"/>
                <a:ea typeface="微軟正黑體" panose="020B0604030504040204" pitchFamily="34" charset="-120"/>
              </a:rPr>
              <a:t>531</a:t>
            </a:r>
            <a:r>
              <a:rPr lang="zh-TW" altLang="zh-TW" dirty="0">
                <a:solidFill>
                  <a:schemeClr val="bg1"/>
                </a:solidFill>
                <a:latin typeface="微軟正黑體" panose="020B0604030504040204" pitchFamily="34" charset="-120"/>
                <a:ea typeface="微軟正黑體" panose="020B0604030504040204" pitchFamily="34" charset="-120"/>
              </a:rPr>
              <a:t>人中，其中男性</a:t>
            </a:r>
            <a:r>
              <a:rPr lang="en-US" altLang="zh-TW" dirty="0">
                <a:solidFill>
                  <a:schemeClr val="bg1"/>
                </a:solidFill>
                <a:latin typeface="微軟正黑體" panose="020B0604030504040204" pitchFamily="34" charset="-120"/>
                <a:ea typeface="微軟正黑體" panose="020B0604030504040204" pitchFamily="34" charset="-120"/>
              </a:rPr>
              <a:t>127 (23.92%)、女性有404位(76.08%)，男女比例約3：7</a:t>
            </a:r>
            <a:r>
              <a:rPr lang="zh-TW" altLang="en-US" dirty="0">
                <a:solidFill>
                  <a:schemeClr val="bg1"/>
                </a:solidFill>
                <a:latin typeface="微軟正黑體" panose="020B0604030504040204" pitchFamily="34" charset="-120"/>
                <a:ea typeface="微軟正黑體" panose="020B0604030504040204" pitchFamily="34" charset="-120"/>
              </a:rPr>
              <a:t>，</a:t>
            </a:r>
            <a:r>
              <a:rPr lang="zh-TW" altLang="zh-TW" sz="2000" dirty="0">
                <a:solidFill>
                  <a:srgbClr val="FF0000"/>
                </a:solidFill>
                <a:latin typeface="微軟正黑體" panose="020B0604030504040204" pitchFamily="34" charset="-120"/>
                <a:ea typeface="微軟正黑體" panose="020B0604030504040204" pitchFamily="34" charset="-120"/>
              </a:rPr>
              <a:t>大幅提升女性參與登山比例</a:t>
            </a:r>
            <a:r>
              <a:rPr lang="en-US" altLang="zh-TW" sz="2000" dirty="0">
                <a:solidFill>
                  <a:srgbClr val="FF0000"/>
                </a:solidFill>
                <a:latin typeface="微軟正黑體" panose="020B0604030504040204" pitchFamily="34" charset="-120"/>
                <a:ea typeface="微軟正黑體" panose="020B0604030504040204" pitchFamily="34" charset="-120"/>
              </a:rPr>
              <a:t>。</a:t>
            </a:r>
            <a:r>
              <a:rPr lang="zh-TW" altLang="zh-TW" sz="2000" dirty="0">
                <a:solidFill>
                  <a:srgbClr val="FF0000"/>
                </a:solidFill>
                <a:latin typeface="微軟正黑體" panose="020B0604030504040204" pitchFamily="34" charset="-120"/>
                <a:ea typeface="微軟正黑體" panose="020B0604030504040204" pitchFamily="34" charset="-120"/>
              </a:rPr>
              <a:t> </a:t>
            </a:r>
            <a:endParaRPr lang="zh-TW" altLang="en-US" sz="2000" dirty="0">
              <a:solidFill>
                <a:srgbClr val="FF0000"/>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904" y="3055061"/>
            <a:ext cx="2814528" cy="2814528"/>
          </a:xfrm>
          <a:prstGeom prst="rect">
            <a:avLst/>
          </a:prstGeom>
        </p:spPr>
      </p:pic>
    </p:spTree>
    <p:extLst>
      <p:ext uri="{BB962C8B-B14F-4D97-AF65-F5344CB8AC3E}">
        <p14:creationId xmlns:p14="http://schemas.microsoft.com/office/powerpoint/2010/main" val="2393424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6"/>
          <p:cNvSpPr/>
          <p:nvPr/>
        </p:nvSpPr>
        <p:spPr>
          <a:xfrm>
            <a:off x="2423138" y="2757486"/>
            <a:ext cx="1714000" cy="1714000"/>
          </a:xfrm>
          <a:prstGeom prst="rect">
            <a:avLst/>
          </a:pr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88" name="Google Shape;388;p36"/>
          <p:cNvSpPr txBox="1">
            <a:spLocks noGrp="1"/>
          </p:cNvSpPr>
          <p:nvPr>
            <p:ph type="title"/>
          </p:nvPr>
        </p:nvSpPr>
        <p:spPr>
          <a:xfrm>
            <a:off x="4328738" y="2885286"/>
            <a:ext cx="7429354" cy="959200"/>
          </a:xfrm>
          <a:prstGeom prst="rect">
            <a:avLst/>
          </a:prstGeom>
        </p:spPr>
        <p:txBody>
          <a:bodyPr spcFirstLastPara="1" wrap="square" lIns="121900" tIns="121900" rIns="121900" bIns="121900" anchor="t" anchorCtr="0">
            <a:noAutofit/>
          </a:bodyPr>
          <a:lstStyle/>
          <a:p>
            <a:pPr algn="l"/>
            <a:r>
              <a:rPr lang="zh-TW" altLang="zh-TW" dirty="0"/>
              <a:t>登山通訊牌之</a:t>
            </a:r>
            <a:r>
              <a:rPr lang="en-US" altLang="zh-TW" dirty="0"/>
              <a:t/>
            </a:r>
            <a:br>
              <a:rPr lang="en-US" altLang="zh-TW" dirty="0"/>
            </a:br>
            <a:r>
              <a:rPr lang="en-US" altLang="zh-TW" dirty="0" smtClean="0"/>
              <a:t>CEDAW</a:t>
            </a:r>
            <a:r>
              <a:rPr lang="zh-TW" altLang="en-US" dirty="0" smtClean="0"/>
              <a:t>願景</a:t>
            </a:r>
            <a:endParaRPr dirty="0"/>
          </a:p>
        </p:txBody>
      </p:sp>
      <p:sp>
        <p:nvSpPr>
          <p:cNvPr id="390" name="Google Shape;390;p36"/>
          <p:cNvSpPr txBox="1">
            <a:spLocks noGrp="1"/>
          </p:cNvSpPr>
          <p:nvPr>
            <p:ph type="title" idx="2"/>
          </p:nvPr>
        </p:nvSpPr>
        <p:spPr>
          <a:xfrm>
            <a:off x="2327338" y="2885286"/>
            <a:ext cx="1905600" cy="1458400"/>
          </a:xfrm>
          <a:prstGeom prst="rect">
            <a:avLst/>
          </a:prstGeom>
        </p:spPr>
        <p:txBody>
          <a:bodyPr spcFirstLastPara="1" wrap="square" lIns="121900" tIns="121900" rIns="121900" bIns="121900" anchor="ctr" anchorCtr="0">
            <a:noAutofit/>
          </a:bodyPr>
          <a:lstStyle/>
          <a:p>
            <a:r>
              <a:rPr lang="en" dirty="0" smtClean="0"/>
              <a:t>0</a:t>
            </a:r>
            <a:r>
              <a:rPr lang="en-US" altLang="zh-TW" dirty="0"/>
              <a:t>8</a:t>
            </a:r>
            <a:endParaRPr dirty="0"/>
          </a:p>
        </p:txBody>
      </p:sp>
      <p:grpSp>
        <p:nvGrpSpPr>
          <p:cNvPr id="443" name="Google Shape;443;p36"/>
          <p:cNvGrpSpPr/>
          <p:nvPr/>
        </p:nvGrpSpPr>
        <p:grpSpPr>
          <a:xfrm>
            <a:off x="1343225" y="1228829"/>
            <a:ext cx="837540" cy="839673"/>
            <a:chOff x="2418784" y="3132067"/>
            <a:chExt cx="331358" cy="332184"/>
          </a:xfrm>
        </p:grpSpPr>
        <p:sp>
          <p:nvSpPr>
            <p:cNvPr id="444" name="Google Shape;444;p36"/>
            <p:cNvSpPr/>
            <p:nvPr/>
          </p:nvSpPr>
          <p:spPr>
            <a:xfrm>
              <a:off x="2462244" y="3176354"/>
              <a:ext cx="244437" cy="243611"/>
            </a:xfrm>
            <a:custGeom>
              <a:avLst/>
              <a:gdLst/>
              <a:ahLst/>
              <a:cxnLst/>
              <a:rect l="l" t="t" r="r" b="b"/>
              <a:pathLst>
                <a:path w="7098" h="7074" extrusionOk="0">
                  <a:moveTo>
                    <a:pt x="5978" y="2977"/>
                  </a:moveTo>
                  <a:lnTo>
                    <a:pt x="5978" y="4144"/>
                  </a:lnTo>
                  <a:lnTo>
                    <a:pt x="1120" y="4144"/>
                  </a:lnTo>
                  <a:lnTo>
                    <a:pt x="1120" y="2977"/>
                  </a:lnTo>
                  <a:close/>
                  <a:moveTo>
                    <a:pt x="3549" y="1"/>
                  </a:moveTo>
                  <a:cubicBezTo>
                    <a:pt x="2597" y="1"/>
                    <a:pt x="1716" y="358"/>
                    <a:pt x="1049" y="1048"/>
                  </a:cubicBezTo>
                  <a:cubicBezTo>
                    <a:pt x="406" y="1739"/>
                    <a:pt x="1" y="2620"/>
                    <a:pt x="1" y="3549"/>
                  </a:cubicBezTo>
                  <a:cubicBezTo>
                    <a:pt x="1" y="4502"/>
                    <a:pt x="358" y="5383"/>
                    <a:pt x="1049" y="6049"/>
                  </a:cubicBezTo>
                  <a:cubicBezTo>
                    <a:pt x="1739" y="6692"/>
                    <a:pt x="2621" y="7073"/>
                    <a:pt x="3549" y="7073"/>
                  </a:cubicBezTo>
                  <a:cubicBezTo>
                    <a:pt x="4502" y="7073"/>
                    <a:pt x="5407" y="6716"/>
                    <a:pt x="6050" y="6049"/>
                  </a:cubicBezTo>
                  <a:cubicBezTo>
                    <a:pt x="6717" y="5359"/>
                    <a:pt x="7098" y="4454"/>
                    <a:pt x="7098" y="3549"/>
                  </a:cubicBezTo>
                  <a:cubicBezTo>
                    <a:pt x="7098" y="2596"/>
                    <a:pt x="6740" y="1691"/>
                    <a:pt x="6050" y="1048"/>
                  </a:cubicBezTo>
                  <a:cubicBezTo>
                    <a:pt x="5359" y="358"/>
                    <a:pt x="4478" y="1"/>
                    <a:pt x="354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45" name="Google Shape;445;p36"/>
            <p:cNvSpPr/>
            <p:nvPr/>
          </p:nvSpPr>
          <p:spPr>
            <a:xfrm>
              <a:off x="2418784" y="3132067"/>
              <a:ext cx="331358" cy="332184"/>
            </a:xfrm>
            <a:custGeom>
              <a:avLst/>
              <a:gdLst/>
              <a:ahLst/>
              <a:cxnLst/>
              <a:rect l="l" t="t" r="r" b="b"/>
              <a:pathLst>
                <a:path w="9622" h="9646" extrusionOk="0">
                  <a:moveTo>
                    <a:pt x="4811" y="548"/>
                  </a:moveTo>
                  <a:cubicBezTo>
                    <a:pt x="7169" y="548"/>
                    <a:pt x="9098" y="2453"/>
                    <a:pt x="9098" y="4835"/>
                  </a:cubicBezTo>
                  <a:cubicBezTo>
                    <a:pt x="9098" y="7193"/>
                    <a:pt x="7169" y="9122"/>
                    <a:pt x="4811" y="9122"/>
                  </a:cubicBezTo>
                  <a:cubicBezTo>
                    <a:pt x="2454" y="9122"/>
                    <a:pt x="525" y="7216"/>
                    <a:pt x="525" y="4835"/>
                  </a:cubicBezTo>
                  <a:cubicBezTo>
                    <a:pt x="525" y="2477"/>
                    <a:pt x="2430" y="548"/>
                    <a:pt x="4811" y="548"/>
                  </a:cubicBezTo>
                  <a:close/>
                  <a:moveTo>
                    <a:pt x="4811" y="1"/>
                  </a:moveTo>
                  <a:cubicBezTo>
                    <a:pt x="2168" y="1"/>
                    <a:pt x="1" y="2192"/>
                    <a:pt x="1" y="4835"/>
                  </a:cubicBezTo>
                  <a:cubicBezTo>
                    <a:pt x="1" y="7478"/>
                    <a:pt x="2168" y="9645"/>
                    <a:pt x="4811" y="9645"/>
                  </a:cubicBezTo>
                  <a:cubicBezTo>
                    <a:pt x="7455" y="9645"/>
                    <a:pt x="9622" y="7478"/>
                    <a:pt x="9622" y="4835"/>
                  </a:cubicBezTo>
                  <a:cubicBezTo>
                    <a:pt x="9622" y="2192"/>
                    <a:pt x="7455" y="1"/>
                    <a:pt x="481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446" name="Google Shape;446;p36"/>
          <p:cNvSpPr/>
          <p:nvPr/>
        </p:nvSpPr>
        <p:spPr>
          <a:xfrm flipH="1">
            <a:off x="939655" y="6120937"/>
            <a:ext cx="10302088" cy="13879"/>
          </a:xfrm>
          <a:custGeom>
            <a:avLst/>
            <a:gdLst/>
            <a:ahLst/>
            <a:cxnLst/>
            <a:rect l="l" t="t" r="r" b="b"/>
            <a:pathLst>
              <a:path w="92252" h="1" fill="none" extrusionOk="0">
                <a:moveTo>
                  <a:pt x="92252" y="1"/>
                </a:moveTo>
                <a:lnTo>
                  <a:pt x="1" y="1"/>
                </a:lnTo>
              </a:path>
            </a:pathLst>
          </a:custGeom>
          <a:noFill/>
          <a:ln w="9875" cap="flat" cmpd="sng">
            <a:solidFill>
              <a:srgbClr val="213033"/>
            </a:solidFill>
            <a:prstDash val="solid"/>
            <a:miter lim="30395"/>
            <a:headEnd type="none" w="sm" len="sm"/>
            <a:tailEnd type="none" w="sm" len="sm"/>
          </a:ln>
        </p:spPr>
        <p:txBody>
          <a:bodyPr spcFirstLastPara="1" wrap="square" lIns="121900" tIns="121900" rIns="121900" bIns="121900" anchor="ctr" anchorCtr="0">
            <a:noAutofit/>
          </a:bodyPr>
          <a:lstStyle/>
          <a:p>
            <a:endParaRPr sz="2400"/>
          </a:p>
        </p:txBody>
      </p:sp>
      <p:pic>
        <p:nvPicPr>
          <p:cNvPr id="4" name="圖片 3"/>
          <p:cNvPicPr>
            <a:picLocks noChangeAspect="1"/>
          </p:cNvPicPr>
          <p:nvPr/>
        </p:nvPicPr>
        <p:blipFill>
          <a:blip r:embed="rId3"/>
          <a:stretch>
            <a:fillRect/>
          </a:stretch>
        </p:blipFill>
        <p:spPr>
          <a:xfrm>
            <a:off x="7322895" y="3908039"/>
            <a:ext cx="2157984" cy="2157984"/>
          </a:xfrm>
          <a:prstGeom prst="rect">
            <a:avLst/>
          </a:prstGeom>
        </p:spPr>
      </p:pic>
      <p:pic>
        <p:nvPicPr>
          <p:cNvPr id="1028" name="Picture 4" descr="https://cdn-icons-png.flaticon.com/512/1959/19592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6559" y="3941601"/>
            <a:ext cx="1068011" cy="903074"/>
          </a:xfrm>
          <a:prstGeom prst="rect">
            <a:avLst/>
          </a:prstGeom>
          <a:noFill/>
          <a:extLst>
            <a:ext uri="{909E8E84-426E-40DD-AFC4-6F175D3DCCD1}">
              <a14:hiddenFill xmlns:a14="http://schemas.microsoft.com/office/drawing/2010/main">
                <a:solidFill>
                  <a:srgbClr val="FFFFFF"/>
                </a:solidFill>
              </a14:hiddenFill>
            </a:ext>
          </a:extLst>
        </p:spPr>
      </p:pic>
      <p:sp>
        <p:nvSpPr>
          <p:cNvPr id="11" name="橢圓 10"/>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28</a:t>
            </a:r>
            <a:endParaRPr lang="zh-TW" altLang="en-US" sz="1400" dirty="0"/>
          </a:p>
        </p:txBody>
      </p:sp>
    </p:spTree>
    <p:extLst>
      <p:ext uri="{BB962C8B-B14F-4D97-AF65-F5344CB8AC3E}">
        <p14:creationId xmlns:p14="http://schemas.microsoft.com/office/powerpoint/2010/main" val="2441578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cxnSp>
        <p:nvCxnSpPr>
          <p:cNvPr id="1103" name="Google Shape;1103;p50"/>
          <p:cNvCxnSpPr>
            <a:stCxn id="1104" idx="3"/>
            <a:endCxn id="1105" idx="1"/>
          </p:cNvCxnSpPr>
          <p:nvPr/>
        </p:nvCxnSpPr>
        <p:spPr>
          <a:xfrm>
            <a:off x="5637511" y="2953773"/>
            <a:ext cx="920800" cy="0"/>
          </a:xfrm>
          <a:prstGeom prst="straightConnector1">
            <a:avLst/>
          </a:prstGeom>
          <a:noFill/>
          <a:ln w="19050" cap="flat" cmpd="sng">
            <a:solidFill>
              <a:schemeClr val="lt1"/>
            </a:solidFill>
            <a:prstDash val="solid"/>
            <a:round/>
            <a:headEnd type="none" w="med" len="med"/>
            <a:tailEnd type="none" w="med" len="med"/>
          </a:ln>
        </p:spPr>
      </p:cxnSp>
      <p:cxnSp>
        <p:nvCxnSpPr>
          <p:cNvPr id="1106" name="Google Shape;1106;p50"/>
          <p:cNvCxnSpPr>
            <a:stCxn id="1107" idx="1"/>
            <a:endCxn id="1108" idx="3"/>
          </p:cNvCxnSpPr>
          <p:nvPr/>
        </p:nvCxnSpPr>
        <p:spPr>
          <a:xfrm rot="10800000">
            <a:off x="5637437" y="4770040"/>
            <a:ext cx="920800" cy="0"/>
          </a:xfrm>
          <a:prstGeom prst="straightConnector1">
            <a:avLst/>
          </a:prstGeom>
          <a:noFill/>
          <a:ln w="19050" cap="flat" cmpd="sng">
            <a:solidFill>
              <a:schemeClr val="lt1"/>
            </a:solidFill>
            <a:prstDash val="solid"/>
            <a:round/>
            <a:headEnd type="none" w="med" len="med"/>
            <a:tailEnd type="none" w="med" len="med"/>
          </a:ln>
        </p:spPr>
      </p:cxnSp>
      <p:cxnSp>
        <p:nvCxnSpPr>
          <p:cNvPr id="1109" name="Google Shape;1109;p50"/>
          <p:cNvCxnSpPr>
            <a:stCxn id="1105" idx="2"/>
            <a:endCxn id="1108" idx="0"/>
          </p:cNvCxnSpPr>
          <p:nvPr/>
        </p:nvCxnSpPr>
        <p:spPr>
          <a:xfrm rot="5400000">
            <a:off x="5668037" y="2923173"/>
            <a:ext cx="859600" cy="1877600"/>
          </a:xfrm>
          <a:prstGeom prst="bentConnector3">
            <a:avLst>
              <a:gd name="adj1" fmla="val 49992"/>
            </a:avLst>
          </a:prstGeom>
          <a:noFill/>
          <a:ln w="19050" cap="flat" cmpd="sng">
            <a:solidFill>
              <a:schemeClr val="lt1"/>
            </a:solidFill>
            <a:prstDash val="solid"/>
            <a:round/>
            <a:headEnd type="none" w="med" len="med"/>
            <a:tailEnd type="none" w="med" len="med"/>
          </a:ln>
        </p:spPr>
      </p:cxnSp>
      <p:sp>
        <p:nvSpPr>
          <p:cNvPr id="1105" name="Google Shape;1105;p50"/>
          <p:cNvSpPr/>
          <p:nvPr/>
        </p:nvSpPr>
        <p:spPr>
          <a:xfrm>
            <a:off x="6558237" y="2475373"/>
            <a:ext cx="956800" cy="956800"/>
          </a:xfrm>
          <a:prstGeom prst="rect">
            <a:avLst/>
          </a:pr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07" name="Google Shape;1107;p50"/>
          <p:cNvSpPr/>
          <p:nvPr/>
        </p:nvSpPr>
        <p:spPr>
          <a:xfrm>
            <a:off x="6558237" y="4291640"/>
            <a:ext cx="956800" cy="956800"/>
          </a:xfrm>
          <a:prstGeom prst="rect">
            <a:avLst/>
          </a:pr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04" name="Google Shape;1104;p50"/>
          <p:cNvSpPr/>
          <p:nvPr/>
        </p:nvSpPr>
        <p:spPr>
          <a:xfrm>
            <a:off x="4680711" y="2475373"/>
            <a:ext cx="956800" cy="956800"/>
          </a:xfrm>
          <a:prstGeom prst="rect">
            <a:avLst/>
          </a:pr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08" name="Google Shape;1108;p50"/>
          <p:cNvSpPr/>
          <p:nvPr/>
        </p:nvSpPr>
        <p:spPr>
          <a:xfrm>
            <a:off x="4680711" y="4291640"/>
            <a:ext cx="956800" cy="956800"/>
          </a:xfrm>
          <a:prstGeom prst="rect">
            <a:avLst/>
          </a:pr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10" name="Google Shape;1110;p50"/>
          <p:cNvSpPr txBox="1">
            <a:spLocks noGrp="1"/>
          </p:cNvSpPr>
          <p:nvPr>
            <p:ph type="title"/>
          </p:nvPr>
        </p:nvSpPr>
        <p:spPr>
          <a:xfrm>
            <a:off x="956795" y="1053368"/>
            <a:ext cx="10290000" cy="763600"/>
          </a:xfrm>
          <a:prstGeom prst="rect">
            <a:avLst/>
          </a:prstGeom>
        </p:spPr>
        <p:txBody>
          <a:bodyPr spcFirstLastPara="1" wrap="square" lIns="121900" tIns="121900" rIns="121900" bIns="121900" anchor="t" anchorCtr="0">
            <a:noAutofit/>
          </a:bodyPr>
          <a:lstStyle/>
          <a:p>
            <a:r>
              <a:rPr lang="zh-TW" altLang="en-US" dirty="0" smtClean="0"/>
              <a:t>依性別</a:t>
            </a:r>
            <a:r>
              <a:rPr lang="zh-TW" altLang="en-US" dirty="0"/>
              <a:t>平等政策</a:t>
            </a:r>
            <a:r>
              <a:rPr lang="zh-TW" altLang="en-US" dirty="0" smtClean="0"/>
              <a:t>綱領提出</a:t>
            </a:r>
            <a:endParaRPr dirty="0">
              <a:solidFill>
                <a:schemeClr val="lt2"/>
              </a:solidFill>
            </a:endParaRPr>
          </a:p>
        </p:txBody>
      </p:sp>
      <p:sp>
        <p:nvSpPr>
          <p:cNvPr id="1111" name="Google Shape;1111;p50"/>
          <p:cNvSpPr txBox="1">
            <a:spLocks noGrp="1"/>
          </p:cNvSpPr>
          <p:nvPr>
            <p:ph type="title" idx="2"/>
          </p:nvPr>
        </p:nvSpPr>
        <p:spPr>
          <a:xfrm>
            <a:off x="956832" y="2295367"/>
            <a:ext cx="3423600" cy="594800"/>
          </a:xfrm>
          <a:prstGeom prst="rect">
            <a:avLst/>
          </a:prstGeom>
        </p:spPr>
        <p:txBody>
          <a:bodyPr spcFirstLastPara="1" wrap="square" lIns="121900" tIns="121900" rIns="121900" bIns="121900" anchor="t" anchorCtr="0">
            <a:noAutofit/>
          </a:bodyPr>
          <a:lstStyle/>
          <a:p>
            <a:r>
              <a:rPr lang="zh-TW" altLang="en-US" dirty="0"/>
              <a:t>健康、醫療與照顧</a:t>
            </a:r>
            <a:endParaRPr dirty="0"/>
          </a:p>
        </p:txBody>
      </p:sp>
      <p:sp>
        <p:nvSpPr>
          <p:cNvPr id="1112" name="Google Shape;1112;p50"/>
          <p:cNvSpPr txBox="1">
            <a:spLocks noGrp="1"/>
          </p:cNvSpPr>
          <p:nvPr>
            <p:ph type="subTitle" idx="1"/>
          </p:nvPr>
        </p:nvSpPr>
        <p:spPr>
          <a:xfrm>
            <a:off x="956795" y="2785264"/>
            <a:ext cx="3423600" cy="763600"/>
          </a:xfrm>
          <a:prstGeom prst="rect">
            <a:avLst/>
          </a:prstGeom>
        </p:spPr>
        <p:txBody>
          <a:bodyPr spcFirstLastPara="1" wrap="square" lIns="121900" tIns="121900" rIns="121900" bIns="121900" anchor="t" anchorCtr="0">
            <a:noAutofit/>
          </a:bodyPr>
          <a:lstStyle/>
          <a:p>
            <a:pPr marL="0" indent="0"/>
            <a:r>
              <a:rPr lang="zh-TW" altLang="en-US" dirty="0" smtClean="0">
                <a:solidFill>
                  <a:srgbClr val="002060"/>
                </a:solidFill>
                <a:latin typeface="微軟正黑體" panose="020B0604030504040204" pitchFamily="34" charset="-120"/>
                <a:ea typeface="微軟正黑體" panose="020B0604030504040204" pitchFamily="34" charset="-120"/>
              </a:rPr>
              <a:t>增加個人健康、給予醫療救援</a:t>
            </a:r>
            <a:endParaRPr dirty="0">
              <a:solidFill>
                <a:srgbClr val="002060"/>
              </a:solidFill>
              <a:latin typeface="微軟正黑體" panose="020B0604030504040204" pitchFamily="34" charset="-120"/>
              <a:ea typeface="微軟正黑體" panose="020B0604030504040204" pitchFamily="34" charset="-120"/>
            </a:endParaRPr>
          </a:p>
        </p:txBody>
      </p:sp>
      <p:sp>
        <p:nvSpPr>
          <p:cNvPr id="1113" name="Google Shape;1113;p50"/>
          <p:cNvSpPr txBox="1">
            <a:spLocks noGrp="1"/>
          </p:cNvSpPr>
          <p:nvPr>
            <p:ph type="title" idx="3"/>
          </p:nvPr>
        </p:nvSpPr>
        <p:spPr>
          <a:xfrm>
            <a:off x="7817724" y="2295367"/>
            <a:ext cx="3423600" cy="594800"/>
          </a:xfrm>
          <a:prstGeom prst="rect">
            <a:avLst/>
          </a:prstGeom>
        </p:spPr>
        <p:txBody>
          <a:bodyPr spcFirstLastPara="1" wrap="square" lIns="121900" tIns="121900" rIns="0" bIns="121900" anchor="t" anchorCtr="0">
            <a:noAutofit/>
          </a:bodyPr>
          <a:lstStyle/>
          <a:p>
            <a:r>
              <a:rPr lang="zh-TW" altLang="en-US" dirty="0"/>
              <a:t>教育、媒體與文化</a:t>
            </a:r>
            <a:endParaRPr dirty="0"/>
          </a:p>
        </p:txBody>
      </p:sp>
      <p:sp>
        <p:nvSpPr>
          <p:cNvPr id="1114" name="Google Shape;1114;p50"/>
          <p:cNvSpPr txBox="1">
            <a:spLocks noGrp="1"/>
          </p:cNvSpPr>
          <p:nvPr>
            <p:ph type="subTitle" idx="4"/>
          </p:nvPr>
        </p:nvSpPr>
        <p:spPr>
          <a:xfrm>
            <a:off x="7817691" y="2785264"/>
            <a:ext cx="3423600" cy="763600"/>
          </a:xfrm>
          <a:prstGeom prst="rect">
            <a:avLst/>
          </a:prstGeom>
          <a:noFill/>
          <a:ln>
            <a:noFill/>
          </a:ln>
        </p:spPr>
        <p:txBody>
          <a:bodyPr spcFirstLastPara="1" wrap="square" lIns="121900" tIns="121900" rIns="121900" bIns="121900" anchor="t" anchorCtr="0">
            <a:noAutofit/>
          </a:bodyPr>
          <a:lstStyle/>
          <a:p>
            <a:pPr marL="0" indent="0"/>
            <a:r>
              <a:rPr lang="zh-TW" altLang="en-US" dirty="0">
                <a:solidFill>
                  <a:srgbClr val="002060"/>
                </a:solidFill>
                <a:latin typeface="微軟正黑體" panose="020B0604030504040204" pitchFamily="34" charset="-120"/>
                <a:ea typeface="微軟正黑體" panose="020B0604030504040204" pitchFamily="34" charset="-120"/>
              </a:rPr>
              <a:t>推廣正確登山理念</a:t>
            </a:r>
            <a:r>
              <a:rPr lang="zh-TW" altLang="en-US" dirty="0" smtClean="0">
                <a:solidFill>
                  <a:srgbClr val="002060"/>
                </a:solidFill>
                <a:latin typeface="微軟正黑體" panose="020B0604030504040204" pitchFamily="34" charset="-120"/>
                <a:ea typeface="微軟正黑體" panose="020B0604030504040204" pitchFamily="34" charset="-120"/>
              </a:rPr>
              <a:t>、資源</a:t>
            </a:r>
            <a:r>
              <a:rPr lang="zh-TW" altLang="en-US" dirty="0">
                <a:solidFill>
                  <a:srgbClr val="002060"/>
                </a:solidFill>
                <a:latin typeface="微軟正黑體" panose="020B0604030504040204" pitchFamily="34" charset="-120"/>
                <a:ea typeface="微軟正黑體" panose="020B0604030504040204" pitchFamily="34" charset="-120"/>
              </a:rPr>
              <a:t>永續</a:t>
            </a:r>
            <a:endParaRPr dirty="0">
              <a:solidFill>
                <a:srgbClr val="002060"/>
              </a:solidFill>
              <a:latin typeface="微軟正黑體" panose="020B0604030504040204" pitchFamily="34" charset="-120"/>
              <a:ea typeface="微軟正黑體" panose="020B0604030504040204" pitchFamily="34" charset="-120"/>
            </a:endParaRPr>
          </a:p>
        </p:txBody>
      </p:sp>
      <p:sp>
        <p:nvSpPr>
          <p:cNvPr id="1115" name="Google Shape;1115;p50"/>
          <p:cNvSpPr txBox="1">
            <a:spLocks noGrp="1"/>
          </p:cNvSpPr>
          <p:nvPr>
            <p:ph type="title" idx="5"/>
          </p:nvPr>
        </p:nvSpPr>
        <p:spPr>
          <a:xfrm>
            <a:off x="956832" y="4108071"/>
            <a:ext cx="3423600" cy="594800"/>
          </a:xfrm>
          <a:prstGeom prst="rect">
            <a:avLst/>
          </a:prstGeom>
        </p:spPr>
        <p:txBody>
          <a:bodyPr spcFirstLastPara="1" wrap="square" lIns="121900" tIns="121900" rIns="121900" bIns="121900" anchor="t" anchorCtr="0">
            <a:noAutofit/>
          </a:bodyPr>
          <a:lstStyle/>
          <a:p>
            <a:r>
              <a:rPr lang="zh-TW" altLang="en-US" dirty="0"/>
              <a:t>人身安全與司法</a:t>
            </a:r>
            <a:endParaRPr dirty="0"/>
          </a:p>
        </p:txBody>
      </p:sp>
      <p:sp>
        <p:nvSpPr>
          <p:cNvPr id="1116" name="Google Shape;1116;p50"/>
          <p:cNvSpPr txBox="1">
            <a:spLocks noGrp="1"/>
          </p:cNvSpPr>
          <p:nvPr>
            <p:ph type="subTitle" idx="6"/>
          </p:nvPr>
        </p:nvSpPr>
        <p:spPr>
          <a:xfrm>
            <a:off x="1406349" y="4553005"/>
            <a:ext cx="3423600" cy="905600"/>
          </a:xfrm>
          <a:prstGeom prst="rect">
            <a:avLst/>
          </a:prstGeom>
          <a:noFill/>
          <a:ln>
            <a:noFill/>
          </a:ln>
        </p:spPr>
        <p:txBody>
          <a:bodyPr spcFirstLastPara="1" wrap="square" lIns="121900" tIns="121900" rIns="121900" bIns="121900" anchor="t" anchorCtr="0">
            <a:noAutofit/>
          </a:bodyPr>
          <a:lstStyle/>
          <a:p>
            <a:pPr marL="0" indent="0" algn="ctr"/>
            <a:r>
              <a:rPr lang="zh-TW" altLang="en-US" dirty="0">
                <a:solidFill>
                  <a:srgbClr val="002060"/>
                </a:solidFill>
                <a:latin typeface="微軟正黑體" panose="020B0604030504040204" pitchFamily="34" charset="-120"/>
                <a:ea typeface="微軟正黑體" panose="020B0604030504040204" pitchFamily="34" charset="-120"/>
              </a:rPr>
              <a:t>保障</a:t>
            </a:r>
            <a:r>
              <a:rPr lang="zh-TW" altLang="en-US" dirty="0" smtClean="0">
                <a:solidFill>
                  <a:srgbClr val="002060"/>
                </a:solidFill>
                <a:latin typeface="微軟正黑體" panose="020B0604030504040204" pitchFamily="34" charset="-120"/>
                <a:ea typeface="微軟正黑體" panose="020B0604030504040204" pitchFamily="34" charset="-120"/>
              </a:rPr>
              <a:t>登山</a:t>
            </a:r>
            <a:r>
              <a:rPr lang="zh-TW" altLang="en-US" dirty="0">
                <a:solidFill>
                  <a:srgbClr val="002060"/>
                </a:solidFill>
                <a:latin typeface="微軟正黑體" panose="020B0604030504040204" pitchFamily="34" charset="-120"/>
                <a:ea typeface="微軟正黑體" panose="020B0604030504040204" pitchFamily="34" charset="-120"/>
              </a:rPr>
              <a:t>安全</a:t>
            </a:r>
            <a:r>
              <a:rPr lang="zh-TW" altLang="en-US" dirty="0" smtClean="0">
                <a:solidFill>
                  <a:srgbClr val="002060"/>
                </a:solidFill>
                <a:latin typeface="微軟正黑體" panose="020B0604030504040204" pitchFamily="34" charset="-120"/>
                <a:ea typeface="微軟正黑體" panose="020B0604030504040204" pitchFamily="34" charset="-120"/>
              </a:rPr>
              <a:t>、</a:t>
            </a:r>
            <a:endParaRPr lang="en-US" altLang="zh-TW" dirty="0" smtClean="0">
              <a:solidFill>
                <a:srgbClr val="002060"/>
              </a:solidFill>
              <a:latin typeface="微軟正黑體" panose="020B0604030504040204" pitchFamily="34" charset="-120"/>
              <a:ea typeface="微軟正黑體" panose="020B0604030504040204" pitchFamily="34" charset="-120"/>
            </a:endParaRPr>
          </a:p>
          <a:p>
            <a:pPr marL="0" indent="0" algn="ctr"/>
            <a:r>
              <a:rPr lang="zh-TW" altLang="en-US" dirty="0">
                <a:solidFill>
                  <a:srgbClr val="002060"/>
                </a:solidFill>
                <a:latin typeface="微軟正黑體" panose="020B0604030504040204" pitchFamily="34" charset="-120"/>
                <a:ea typeface="微軟正黑體" panose="020B0604030504040204" pitchFamily="34" charset="-120"/>
              </a:rPr>
              <a:t>維護</a:t>
            </a:r>
            <a:r>
              <a:rPr lang="zh-TW" altLang="en-US" dirty="0" smtClean="0">
                <a:solidFill>
                  <a:srgbClr val="002060"/>
                </a:solidFill>
                <a:latin typeface="微軟正黑體" panose="020B0604030504040204" pitchFamily="34" charset="-120"/>
                <a:ea typeface="微軟正黑體" panose="020B0604030504040204" pitchFamily="34" charset="-120"/>
              </a:rPr>
              <a:t>不同</a:t>
            </a:r>
            <a:r>
              <a:rPr lang="zh-TW" altLang="en-US" dirty="0">
                <a:solidFill>
                  <a:srgbClr val="002060"/>
                </a:solidFill>
                <a:latin typeface="微軟正黑體" panose="020B0604030504040204" pitchFamily="34" charset="-120"/>
                <a:ea typeface="微軟正黑體" panose="020B0604030504040204" pitchFamily="34" charset="-120"/>
              </a:rPr>
              <a:t>性別登山權益</a:t>
            </a:r>
            <a:endParaRPr dirty="0">
              <a:solidFill>
                <a:srgbClr val="002060"/>
              </a:solidFill>
              <a:latin typeface="微軟正黑體" panose="020B0604030504040204" pitchFamily="34" charset="-120"/>
              <a:ea typeface="微軟正黑體" panose="020B0604030504040204" pitchFamily="34" charset="-120"/>
            </a:endParaRPr>
          </a:p>
        </p:txBody>
      </p:sp>
      <p:sp>
        <p:nvSpPr>
          <p:cNvPr id="1117" name="Google Shape;1117;p50"/>
          <p:cNvSpPr txBox="1">
            <a:spLocks noGrp="1"/>
          </p:cNvSpPr>
          <p:nvPr>
            <p:ph type="title" idx="7"/>
          </p:nvPr>
        </p:nvSpPr>
        <p:spPr>
          <a:xfrm>
            <a:off x="7817724" y="4108072"/>
            <a:ext cx="3423600" cy="594800"/>
          </a:xfrm>
          <a:prstGeom prst="rect">
            <a:avLst/>
          </a:prstGeom>
        </p:spPr>
        <p:txBody>
          <a:bodyPr spcFirstLastPara="1" wrap="square" lIns="121900" tIns="121900" rIns="0" bIns="121900" anchor="t" anchorCtr="0">
            <a:noAutofit/>
          </a:bodyPr>
          <a:lstStyle/>
          <a:p>
            <a:r>
              <a:rPr lang="zh-TW" altLang="en-US" dirty="0"/>
              <a:t>環境、能源與科技</a:t>
            </a:r>
            <a:endParaRPr dirty="0"/>
          </a:p>
        </p:txBody>
      </p:sp>
      <p:sp>
        <p:nvSpPr>
          <p:cNvPr id="1118" name="Google Shape;1118;p50"/>
          <p:cNvSpPr txBox="1">
            <a:spLocks noGrp="1"/>
          </p:cNvSpPr>
          <p:nvPr>
            <p:ph type="subTitle" idx="8"/>
          </p:nvPr>
        </p:nvSpPr>
        <p:spPr>
          <a:xfrm>
            <a:off x="7597180" y="4553937"/>
            <a:ext cx="3337989" cy="905600"/>
          </a:xfrm>
          <a:prstGeom prst="rect">
            <a:avLst/>
          </a:prstGeom>
          <a:noFill/>
          <a:ln>
            <a:noFill/>
          </a:ln>
        </p:spPr>
        <p:txBody>
          <a:bodyPr spcFirstLastPara="1" wrap="square" lIns="121900" tIns="121900" rIns="121900" bIns="121900" anchor="t" anchorCtr="0">
            <a:noAutofit/>
          </a:bodyPr>
          <a:lstStyle/>
          <a:p>
            <a:pPr marL="0" indent="0" algn="ctr"/>
            <a:r>
              <a:rPr lang="zh-TW" altLang="en-US" dirty="0">
                <a:solidFill>
                  <a:srgbClr val="002060"/>
                </a:solidFill>
                <a:latin typeface="微軟正黑體" panose="020B0604030504040204" pitchFamily="34" charset="-120"/>
                <a:ea typeface="微軟正黑體" panose="020B0604030504040204" pitchFamily="34" charset="-120"/>
              </a:rPr>
              <a:t>打造舒適</a:t>
            </a:r>
            <a:r>
              <a:rPr lang="zh-TW" altLang="en-US" dirty="0" smtClean="0">
                <a:solidFill>
                  <a:srgbClr val="002060"/>
                </a:solidFill>
                <a:latin typeface="微軟正黑體" panose="020B0604030504040204" pitchFamily="34" charset="-120"/>
                <a:ea typeface="微軟正黑體" panose="020B0604030504040204" pitchFamily="34" charset="-120"/>
              </a:rPr>
              <a:t>友善環境、</a:t>
            </a:r>
            <a:endParaRPr lang="en-US" altLang="zh-TW" dirty="0" smtClean="0">
              <a:solidFill>
                <a:srgbClr val="002060"/>
              </a:solidFill>
              <a:latin typeface="微軟正黑體" panose="020B0604030504040204" pitchFamily="34" charset="-120"/>
              <a:ea typeface="微軟正黑體" panose="020B0604030504040204" pitchFamily="34" charset="-120"/>
            </a:endParaRPr>
          </a:p>
          <a:p>
            <a:pPr marL="0" indent="0" algn="ctr"/>
            <a:r>
              <a:rPr lang="zh-TW" altLang="en-US" dirty="0" smtClean="0">
                <a:solidFill>
                  <a:srgbClr val="002060"/>
                </a:solidFill>
                <a:latin typeface="微軟正黑體" panose="020B0604030504040204" pitchFamily="34" charset="-120"/>
                <a:ea typeface="微軟正黑體" panose="020B0604030504040204" pitchFamily="34" charset="-120"/>
              </a:rPr>
              <a:t>運用</a:t>
            </a:r>
            <a:r>
              <a:rPr lang="zh-TW" altLang="en-US" dirty="0">
                <a:solidFill>
                  <a:srgbClr val="002060"/>
                </a:solidFill>
                <a:latin typeface="微軟正黑體" panose="020B0604030504040204" pitchFamily="34" charset="-120"/>
                <a:ea typeface="微軟正黑體" panose="020B0604030504040204" pitchFamily="34" charset="-120"/>
              </a:rPr>
              <a:t>科技定位</a:t>
            </a:r>
            <a:endParaRPr dirty="0">
              <a:solidFill>
                <a:srgbClr val="002060"/>
              </a:solidFill>
              <a:latin typeface="微軟正黑體" panose="020B0604030504040204" pitchFamily="34" charset="-120"/>
              <a:ea typeface="微軟正黑體" panose="020B0604030504040204" pitchFamily="34" charset="-120"/>
            </a:endParaRPr>
          </a:p>
        </p:txBody>
      </p:sp>
      <p:sp>
        <p:nvSpPr>
          <p:cNvPr id="2" name="AutoShape 2" descr="https://cdn-icons-png.flaticon.com/512/2382/2382443.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028" name="Picture 4" descr="https://cdn-icons-png.flaticon.com/512/2382/238244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1031" y="2607002"/>
            <a:ext cx="621702" cy="6217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icons-png.flaticon.com/512/2820/28206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0086" y="4456863"/>
            <a:ext cx="626486" cy="6264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dn-icons-png.flaticon.com/512/2820/282069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2649" y="2619749"/>
            <a:ext cx="668049" cy="6680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cdn-icons-png.flaticon.com/512/2896/289673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10160" y="4424613"/>
            <a:ext cx="663443" cy="663443"/>
          </a:xfrm>
          <a:prstGeom prst="rect">
            <a:avLst/>
          </a:prstGeom>
          <a:noFill/>
          <a:extLst>
            <a:ext uri="{909E8E84-426E-40DD-AFC4-6F175D3DCCD1}">
              <a14:hiddenFill xmlns:a14="http://schemas.microsoft.com/office/drawing/2010/main">
                <a:solidFill>
                  <a:srgbClr val="FFFFFF"/>
                </a:solidFill>
              </a14:hiddenFill>
            </a:ext>
          </a:extLst>
        </p:spPr>
      </p:pic>
      <p:sp>
        <p:nvSpPr>
          <p:cNvPr id="23" name="橢圓 22"/>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29</a:t>
            </a:r>
            <a:endParaRPr lang="zh-TW" altLang="en-US" sz="1400" dirty="0"/>
          </a:p>
        </p:txBody>
      </p:sp>
    </p:spTree>
    <p:extLst>
      <p:ext uri="{BB962C8B-B14F-4D97-AF65-F5344CB8AC3E}">
        <p14:creationId xmlns:p14="http://schemas.microsoft.com/office/powerpoint/2010/main" val="836455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3" name="圖片 2"/>
          <p:cNvPicPr>
            <a:picLocks noChangeAspect="1"/>
          </p:cNvPicPr>
          <p:nvPr/>
        </p:nvPicPr>
        <p:blipFill>
          <a:blip r:embed="rId3">
            <a:clrChange>
              <a:clrFrom>
                <a:srgbClr val="4191E0"/>
              </a:clrFrom>
              <a:clrTo>
                <a:srgbClr val="4191E0">
                  <a:alpha val="0"/>
                </a:srgbClr>
              </a:clrTo>
            </a:clrChange>
          </a:blip>
          <a:stretch>
            <a:fillRect/>
          </a:stretch>
        </p:blipFill>
        <p:spPr>
          <a:xfrm>
            <a:off x="654105" y="1767380"/>
            <a:ext cx="3845853" cy="3106266"/>
          </a:xfrm>
          <a:prstGeom prst="rect">
            <a:avLst/>
          </a:prstGeom>
          <a:blipFill dpi="0" rotWithShape="1">
            <a:blip r:embed="rId4">
              <a:clrChange>
                <a:clrFrom>
                  <a:srgbClr val="4191E0"/>
                </a:clrFrom>
                <a:clrTo>
                  <a:srgbClr val="4191E0">
                    <a:alpha val="0"/>
                  </a:srgbClr>
                </a:clrTo>
              </a:clrChange>
            </a:blip>
            <a:srcRect/>
            <a:tile tx="0" ty="0" sx="100000" sy="100000" flip="none" algn="tl"/>
          </a:blipFill>
        </p:spPr>
      </p:pic>
      <p:sp>
        <p:nvSpPr>
          <p:cNvPr id="738" name="Google Shape;738;p43"/>
          <p:cNvSpPr txBox="1">
            <a:spLocks noGrp="1"/>
          </p:cNvSpPr>
          <p:nvPr>
            <p:ph type="title"/>
          </p:nvPr>
        </p:nvSpPr>
        <p:spPr>
          <a:xfrm>
            <a:off x="950967" y="719333"/>
            <a:ext cx="10326800" cy="766800"/>
          </a:xfrm>
          <a:prstGeom prst="rect">
            <a:avLst/>
          </a:prstGeom>
        </p:spPr>
        <p:txBody>
          <a:bodyPr spcFirstLastPara="1" wrap="square" lIns="121900" tIns="121900" rIns="121900" bIns="121900" anchor="t" anchorCtr="0">
            <a:noAutofit/>
          </a:bodyPr>
          <a:lstStyle/>
          <a:p>
            <a:r>
              <a:rPr lang="zh-TW" altLang="en-US" sz="3600" dirty="0"/>
              <a:t>消除對婦女一切形式歧視公約</a:t>
            </a:r>
            <a:endParaRPr sz="3600" dirty="0">
              <a:solidFill>
                <a:schemeClr val="lt2"/>
              </a:solidFill>
            </a:endParaRPr>
          </a:p>
        </p:txBody>
      </p:sp>
      <p:sp>
        <p:nvSpPr>
          <p:cNvPr id="739" name="Google Shape;739;p43"/>
          <p:cNvSpPr txBox="1">
            <a:spLocks noGrp="1"/>
          </p:cNvSpPr>
          <p:nvPr>
            <p:ph type="body" idx="1"/>
          </p:nvPr>
        </p:nvSpPr>
        <p:spPr>
          <a:xfrm>
            <a:off x="3892308" y="1767380"/>
            <a:ext cx="7311196" cy="3715200"/>
          </a:xfrm>
          <a:prstGeom prst="rect">
            <a:avLst/>
          </a:prstGeom>
        </p:spPr>
        <p:txBody>
          <a:bodyPr spcFirstLastPara="1" wrap="square" lIns="121900" tIns="121900" rIns="121900" bIns="121900" anchor="t" anchorCtr="0">
            <a:noAutofit/>
          </a:bodyPr>
          <a:lstStyle/>
          <a:p>
            <a:r>
              <a:rPr lang="en-US" altLang="zh-TW" sz="2400" dirty="0">
                <a:latin typeface="微軟正黑體" panose="020B0604030504040204" pitchFamily="34" charset="-120"/>
                <a:ea typeface="微軟正黑體" panose="020B0604030504040204" pitchFamily="34" charset="-120"/>
              </a:rPr>
              <a:t>1979</a:t>
            </a:r>
            <a:r>
              <a:rPr lang="zh-TW" altLang="en-US" sz="2400" dirty="0">
                <a:latin typeface="微軟正黑體" panose="020B0604030504040204" pitchFamily="34" charset="-120"/>
                <a:ea typeface="微軟正黑體" panose="020B0604030504040204" pitchFamily="34" charset="-120"/>
              </a:rPr>
              <a:t>（民國</a:t>
            </a:r>
            <a:r>
              <a:rPr lang="en-US" altLang="zh-TW" sz="2400" dirty="0">
                <a:latin typeface="微軟正黑體" panose="020B0604030504040204" pitchFamily="34" charset="-120"/>
                <a:ea typeface="微軟正黑體" panose="020B0604030504040204" pitchFamily="34" charset="-120"/>
              </a:rPr>
              <a:t>68</a:t>
            </a:r>
            <a:r>
              <a:rPr lang="zh-TW" altLang="en-US" sz="2400" dirty="0">
                <a:latin typeface="微軟正黑體" panose="020B0604030504040204" pitchFamily="34" charset="-120"/>
                <a:ea typeface="微軟正黑體" panose="020B0604030504040204" pitchFamily="34" charset="-120"/>
              </a:rPr>
              <a:t>）年聯合國大會通過</a:t>
            </a:r>
            <a:r>
              <a:rPr lang="zh-TW" altLang="en-US" sz="2400" b="1" u="sng" dirty="0">
                <a:latin typeface="微軟正黑體" panose="020B0604030504040204" pitchFamily="34" charset="-120"/>
                <a:ea typeface="微軟正黑體" panose="020B0604030504040204" pitchFamily="34" charset="-120"/>
              </a:rPr>
              <a:t>「消除對婦女一切形式歧視公約」</a:t>
            </a:r>
            <a:r>
              <a:rPr lang="zh-TW" altLang="en-US" sz="2400" dirty="0">
                <a:latin typeface="微軟正黑體" panose="020B0604030504040204" pitchFamily="34" charset="-120"/>
                <a:ea typeface="微軟正黑體" panose="020B0604030504040204" pitchFamily="34" charset="-120"/>
              </a:rPr>
              <a:t>（以下簡稱</a:t>
            </a:r>
            <a:r>
              <a:rPr lang="en-US" altLang="zh-TW" sz="2400" dirty="0">
                <a:latin typeface="微軟正黑體" panose="020B0604030504040204" pitchFamily="34" charset="-120"/>
                <a:ea typeface="微軟正黑體" panose="020B0604030504040204" pitchFamily="34" charset="-120"/>
              </a:rPr>
              <a:t>CEDAW</a:t>
            </a:r>
            <a:r>
              <a:rPr lang="zh-TW" altLang="en-US" sz="2400" dirty="0">
                <a:latin typeface="微軟正黑體" panose="020B0604030504040204" pitchFamily="34" charset="-120"/>
                <a:ea typeface="微軟正黑體" panose="020B0604030504040204" pitchFamily="34" charset="-120"/>
              </a:rPr>
              <a:t>），並在</a:t>
            </a:r>
            <a:r>
              <a:rPr lang="en-US" altLang="zh-TW" sz="2400" dirty="0">
                <a:latin typeface="微軟正黑體" panose="020B0604030504040204" pitchFamily="34" charset="-120"/>
                <a:ea typeface="微軟正黑體" panose="020B0604030504040204" pitchFamily="34" charset="-120"/>
              </a:rPr>
              <a:t>1981</a:t>
            </a:r>
            <a:r>
              <a:rPr lang="zh-TW" altLang="en-US" sz="2400" dirty="0">
                <a:latin typeface="微軟正黑體" panose="020B0604030504040204" pitchFamily="34" charset="-120"/>
                <a:ea typeface="微軟正黑體" panose="020B0604030504040204" pitchFamily="34" charset="-120"/>
              </a:rPr>
              <a:t>（民國</a:t>
            </a:r>
            <a:r>
              <a:rPr lang="en-US" altLang="zh-TW" sz="2400" dirty="0">
                <a:latin typeface="微軟正黑體" panose="020B0604030504040204" pitchFamily="34" charset="-120"/>
                <a:ea typeface="微軟正黑體" panose="020B0604030504040204" pitchFamily="34" charset="-120"/>
              </a:rPr>
              <a:t>70</a:t>
            </a:r>
            <a:r>
              <a:rPr lang="zh-TW" altLang="en-US" sz="2400" dirty="0">
                <a:latin typeface="微軟正黑體" panose="020B0604030504040204" pitchFamily="34" charset="-120"/>
                <a:ea typeface="微軟正黑體" panose="020B0604030504040204" pitchFamily="34" charset="-120"/>
              </a:rPr>
              <a:t>）年正式生效，其內容闡明男女平等享有一切經濟、社會、文化、公民和政治</a:t>
            </a:r>
            <a:r>
              <a:rPr lang="zh-TW" altLang="en-US" sz="2400" dirty="0" smtClean="0">
                <a:latin typeface="微軟正黑體" panose="020B0604030504040204" pitchFamily="34" charset="-120"/>
                <a:ea typeface="微軟正黑體" panose="020B0604030504040204" pitchFamily="34" charset="-120"/>
              </a:rPr>
              <a:t>權利</a:t>
            </a:r>
            <a:endParaRPr lang="en-US" altLang="zh-TW" sz="2400" dirty="0" smtClean="0">
              <a:latin typeface="微軟正黑體" panose="020B0604030504040204" pitchFamily="34" charset="-120"/>
              <a:ea typeface="微軟正黑體" panose="020B0604030504040204" pitchFamily="34" charset="-120"/>
            </a:endParaRPr>
          </a:p>
          <a:p>
            <a:pPr marL="203195" indent="0">
              <a:buNone/>
            </a:pPr>
            <a:endParaRPr lang="en-US" altLang="zh-TW" sz="2400" dirty="0" smtClean="0">
              <a:latin typeface="微軟正黑體" panose="020B0604030504040204" pitchFamily="34" charset="-120"/>
              <a:ea typeface="微軟正黑體" panose="020B0604030504040204" pitchFamily="34" charset="-120"/>
            </a:endParaRPr>
          </a:p>
          <a:p>
            <a:r>
              <a:rPr lang="zh-TW" altLang="en-US" sz="2400" dirty="0" smtClean="0">
                <a:latin typeface="微軟正黑體" panose="020B0604030504040204" pitchFamily="34" charset="-120"/>
                <a:ea typeface="微軟正黑體" panose="020B0604030504040204" pitchFamily="34" charset="-120"/>
              </a:rPr>
              <a:t>締約國</a:t>
            </a:r>
            <a:r>
              <a:rPr lang="zh-TW" altLang="en-US" sz="2400" dirty="0">
                <a:latin typeface="微軟正黑體" panose="020B0604030504040204" pitchFamily="34" charset="-120"/>
                <a:ea typeface="微軟正黑體" panose="020B0604030504040204" pitchFamily="34" charset="-120"/>
              </a:rPr>
              <a:t>應採取立法及一切適當措施，消除對婦女之歧視，確保男女在教育、就業、保健、家庭、政治、法律、社會、經濟等各方面享有平等權利。</a:t>
            </a: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endParaRPr sz="2400"/>
          </a:p>
        </p:txBody>
      </p:sp>
      <p:sp>
        <p:nvSpPr>
          <p:cNvPr id="6" name="橢圓 5"/>
          <p:cNvSpPr/>
          <p:nvPr/>
        </p:nvSpPr>
        <p:spPr>
          <a:xfrm>
            <a:off x="11295460" y="6152775"/>
            <a:ext cx="325733" cy="291575"/>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3</a:t>
            </a:r>
            <a:endParaRPr lang="zh-TW" altLang="en-US" dirty="0"/>
          </a:p>
        </p:txBody>
      </p:sp>
    </p:spTree>
    <p:extLst>
      <p:ext uri="{BB962C8B-B14F-4D97-AF65-F5344CB8AC3E}">
        <p14:creationId xmlns:p14="http://schemas.microsoft.com/office/powerpoint/2010/main" val="2037271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446" name="Google Shape;446;p36"/>
          <p:cNvSpPr/>
          <p:nvPr/>
        </p:nvSpPr>
        <p:spPr>
          <a:xfrm flipH="1">
            <a:off x="939655" y="6120937"/>
            <a:ext cx="10302088" cy="13879"/>
          </a:xfrm>
          <a:custGeom>
            <a:avLst/>
            <a:gdLst/>
            <a:ahLst/>
            <a:cxnLst/>
            <a:rect l="l" t="t" r="r" b="b"/>
            <a:pathLst>
              <a:path w="92252" h="1" fill="none" extrusionOk="0">
                <a:moveTo>
                  <a:pt x="92252" y="1"/>
                </a:moveTo>
                <a:lnTo>
                  <a:pt x="1" y="1"/>
                </a:lnTo>
              </a:path>
            </a:pathLst>
          </a:custGeom>
          <a:noFill/>
          <a:ln w="9875" cap="flat" cmpd="sng">
            <a:solidFill>
              <a:srgbClr val="213033"/>
            </a:solidFill>
            <a:prstDash val="solid"/>
            <a:miter lim="30395"/>
            <a:headEnd type="none" w="sm" len="sm"/>
            <a:tailEnd type="none" w="sm" len="sm"/>
          </a:ln>
        </p:spPr>
        <p:txBody>
          <a:bodyPr spcFirstLastPara="1" wrap="square" lIns="121900" tIns="121900" rIns="121900" bIns="121900" anchor="ctr" anchorCtr="0">
            <a:noAutofit/>
          </a:bodyPr>
          <a:lstStyle/>
          <a:p>
            <a:endParaRPr sz="2400"/>
          </a:p>
        </p:txBody>
      </p:sp>
      <p:sp>
        <p:nvSpPr>
          <p:cNvPr id="3" name="標題 2"/>
          <p:cNvSpPr>
            <a:spLocks noGrp="1"/>
          </p:cNvSpPr>
          <p:nvPr>
            <p:ph type="title"/>
          </p:nvPr>
        </p:nvSpPr>
        <p:spPr>
          <a:xfrm>
            <a:off x="2851265" y="2771369"/>
            <a:ext cx="5752406" cy="1211275"/>
          </a:xfrm>
          <a:ln w="38100">
            <a:solidFill>
              <a:schemeClr val="accent1">
                <a:lumMod val="60000"/>
                <a:lumOff val="40000"/>
              </a:schemeClr>
            </a:solidFill>
          </a:ln>
        </p:spPr>
        <p:txBody>
          <a:bodyPr/>
          <a:lstStyle/>
          <a:p>
            <a:r>
              <a:rPr lang="en-US" altLang="zh-TW" dirty="0" smtClean="0"/>
              <a:t> </a:t>
            </a:r>
            <a:r>
              <a:rPr lang="en-US" altLang="zh-TW" sz="6000" dirty="0" smtClean="0"/>
              <a:t>THE END</a:t>
            </a:r>
            <a:endParaRPr lang="zh-TW" altLang="en-US" sz="6000" dirty="0"/>
          </a:p>
        </p:txBody>
      </p:sp>
      <p:pic>
        <p:nvPicPr>
          <p:cNvPr id="1030" name="Picture 6" descr="https://cdn-icons-png.flaticon.com/512/3620/362007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3096" y="2917231"/>
            <a:ext cx="875868" cy="8758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dn-icons-png.flaticon.com/512/792/7920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3604" y="2881941"/>
            <a:ext cx="990130" cy="990130"/>
          </a:xfrm>
          <a:prstGeom prst="rect">
            <a:avLst/>
          </a:prstGeom>
          <a:noFill/>
          <a:extLst>
            <a:ext uri="{909E8E84-426E-40DD-AFC4-6F175D3DCCD1}">
              <a14:hiddenFill xmlns:a14="http://schemas.microsoft.com/office/drawing/2010/main">
                <a:solidFill>
                  <a:srgbClr val="FFFFFF"/>
                </a:solidFill>
              </a14:hiddenFill>
            </a:ext>
          </a:extLst>
        </p:spPr>
      </p:pic>
      <p:sp>
        <p:nvSpPr>
          <p:cNvPr id="6" name="橢圓 5"/>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30</a:t>
            </a:r>
            <a:endParaRPr lang="zh-TW" altLang="en-US" sz="1400" dirty="0"/>
          </a:p>
        </p:txBody>
      </p:sp>
    </p:spTree>
    <p:extLst>
      <p:ext uri="{BB962C8B-B14F-4D97-AF65-F5344CB8AC3E}">
        <p14:creationId xmlns:p14="http://schemas.microsoft.com/office/powerpoint/2010/main" val="1709674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3" name="圖片 2"/>
          <p:cNvPicPr>
            <a:picLocks noChangeAspect="1"/>
          </p:cNvPicPr>
          <p:nvPr/>
        </p:nvPicPr>
        <p:blipFill>
          <a:blip r:embed="rId3">
            <a:lum bright="70000" contrast="-70000"/>
            <a:extLst>
              <a:ext uri="{BEBA8EAE-BF5A-486C-A8C5-ECC9F3942E4B}">
                <a14:imgProps xmlns:a14="http://schemas.microsoft.com/office/drawing/2010/main">
                  <a14:imgLayer r:embed="rId4">
                    <a14:imgEffect>
                      <a14:brightnessContrast contrast="1000"/>
                    </a14:imgEffect>
                  </a14:imgLayer>
                </a14:imgProps>
              </a:ext>
            </a:extLst>
          </a:blip>
          <a:stretch>
            <a:fillRect/>
          </a:stretch>
        </p:blipFill>
        <p:spPr>
          <a:xfrm>
            <a:off x="3638312" y="986229"/>
            <a:ext cx="4876800" cy="4876800"/>
          </a:xfrm>
          <a:prstGeom prst="rect">
            <a:avLst/>
          </a:prstGeom>
        </p:spPr>
      </p:pic>
      <p:sp>
        <p:nvSpPr>
          <p:cNvPr id="739" name="Google Shape;739;p43"/>
          <p:cNvSpPr txBox="1">
            <a:spLocks noGrp="1"/>
          </p:cNvSpPr>
          <p:nvPr>
            <p:ph type="body" idx="1"/>
          </p:nvPr>
        </p:nvSpPr>
        <p:spPr>
          <a:xfrm>
            <a:off x="1257063" y="516414"/>
            <a:ext cx="9230545" cy="5077064"/>
          </a:xfrm>
          <a:prstGeom prst="rect">
            <a:avLst/>
          </a:prstGeom>
        </p:spPr>
        <p:txBody>
          <a:bodyPr spcFirstLastPara="1" wrap="square" lIns="121900" tIns="121900" rIns="121900" bIns="121900" anchor="t" anchorCtr="0">
            <a:noAutofit/>
          </a:bodyPr>
          <a:lstStyle/>
          <a:p>
            <a:pPr marL="0" indent="0">
              <a:buClr>
                <a:srgbClr val="273D40"/>
              </a:buClr>
              <a:buSzPts val="600"/>
              <a:buNone/>
            </a:pPr>
            <a:endParaRPr sz="2400" dirty="0">
              <a:latin typeface="微軟正黑體" panose="020B0604030504040204" pitchFamily="34" charset="-120"/>
              <a:ea typeface="微軟正黑體" panose="020B0604030504040204" pitchFamily="34" charset="-120"/>
            </a:endParaRPr>
          </a:p>
          <a:p>
            <a:pPr>
              <a:spcBef>
                <a:spcPts val="1500"/>
              </a:spcBef>
            </a:pPr>
            <a:r>
              <a:rPr lang="en-US" altLang="zh-TW" sz="2400" dirty="0">
                <a:latin typeface="微軟正黑體" panose="020B0604030504040204" pitchFamily="34" charset="-120"/>
                <a:ea typeface="微軟正黑體" panose="020B0604030504040204" pitchFamily="34" charset="-120"/>
              </a:rPr>
              <a:t>CEDAW</a:t>
            </a:r>
            <a:r>
              <a:rPr lang="zh-TW" altLang="en-US" sz="2400" dirty="0">
                <a:latin typeface="微軟正黑體" panose="020B0604030504040204" pitchFamily="34" charset="-120"/>
                <a:ea typeface="微軟正黑體" panose="020B0604030504040204" pitchFamily="34" charset="-120"/>
              </a:rPr>
              <a:t>內容詳列各項性別平等權利，包含參與政治及公共事務權、參與國際組織權、國籍權、教育權、就業權、農村婦女權、健康權、社會及經濟權、法律權、婚姻及家庭權等。</a:t>
            </a:r>
            <a:endParaRPr lang="en-US" altLang="zh-TW" sz="2400" dirty="0">
              <a:latin typeface="微軟正黑體" panose="020B0604030504040204" pitchFamily="34" charset="-120"/>
              <a:ea typeface="微軟正黑體" panose="020B0604030504040204" pitchFamily="34" charset="-120"/>
            </a:endParaRPr>
          </a:p>
          <a:p>
            <a:pPr>
              <a:spcBef>
                <a:spcPts val="1500"/>
              </a:spcBef>
            </a:pPr>
            <a:r>
              <a:rPr lang="zh-TW" altLang="en-US" sz="2400" dirty="0">
                <a:latin typeface="微軟正黑體" panose="020B0604030504040204" pitchFamily="34" charset="-120"/>
                <a:ea typeface="微軟正黑體" panose="020B0604030504040204" pitchFamily="34" charset="-120"/>
              </a:rPr>
              <a:t>　消除對婦女一切形式歧視公約施行法，要求各級政府機關必需採取立法或行政措施，消除性別歧視，並積極促進性別平等各級政府行使職權，應符合公約有關性別人權保障之規定，並應籌劃、推動及執行公約規定事項。</a:t>
            </a:r>
            <a:endParaRPr lang="en-US" altLang="zh-TW" sz="2400" dirty="0">
              <a:latin typeface="微軟正黑體" panose="020B0604030504040204" pitchFamily="34" charset="-120"/>
              <a:ea typeface="微軟正黑體" panose="020B0604030504040204" pitchFamily="34" charset="-120"/>
            </a:endParaRPr>
          </a:p>
          <a:p>
            <a:pPr>
              <a:spcBef>
                <a:spcPts val="1500"/>
              </a:spcBef>
            </a:pPr>
            <a:r>
              <a:rPr lang="en-US" altLang="zh-TW" sz="2400" dirty="0">
                <a:latin typeface="微軟正黑體" panose="020B0604030504040204" pitchFamily="34" charset="-120"/>
                <a:ea typeface="微軟正黑體" panose="020B0604030504040204" pitchFamily="34" charset="-120"/>
              </a:rPr>
              <a:t>CEDAW</a:t>
            </a:r>
            <a:r>
              <a:rPr lang="zh-TW" altLang="en-US" sz="2400" dirty="0">
                <a:latin typeface="微軟正黑體" panose="020B0604030504040204" pitchFamily="34" charset="-120"/>
                <a:ea typeface="微軟正黑體" panose="020B0604030504040204" pitchFamily="34" charset="-120"/>
              </a:rPr>
              <a:t>於國內生效是我國推動性別平等的重要里程碑，促使我國性別人權狀況與國際接軌，兩性權益均獲得平等保障，性別歧視逐步消除。</a:t>
            </a:r>
          </a:p>
          <a:p>
            <a:pPr marL="0" indent="0">
              <a:buNone/>
            </a:pPr>
            <a:endParaRPr sz="2400" dirty="0">
              <a:latin typeface="微軟正黑體" panose="020B0604030504040204" pitchFamily="34" charset="-120"/>
              <a:ea typeface="微軟正黑體" panose="020B0604030504040204" pitchFamily="34" charset="-120"/>
            </a:endParaRP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橢圓 4"/>
          <p:cNvSpPr/>
          <p:nvPr/>
        </p:nvSpPr>
        <p:spPr>
          <a:xfrm>
            <a:off x="11295460" y="6152775"/>
            <a:ext cx="325733" cy="291575"/>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4</a:t>
            </a:r>
            <a:endParaRPr lang="zh-TW" altLang="en-US" dirty="0"/>
          </a:p>
        </p:txBody>
      </p:sp>
    </p:spTree>
    <p:extLst>
      <p:ext uri="{BB962C8B-B14F-4D97-AF65-F5344CB8AC3E}">
        <p14:creationId xmlns:p14="http://schemas.microsoft.com/office/powerpoint/2010/main" val="1078019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6"/>
          <p:cNvSpPr/>
          <p:nvPr/>
        </p:nvSpPr>
        <p:spPr>
          <a:xfrm>
            <a:off x="2423138" y="2757486"/>
            <a:ext cx="1714000" cy="1714000"/>
          </a:xfrm>
          <a:prstGeom prst="rect">
            <a:avLst/>
          </a:pr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88" name="Google Shape;388;p36"/>
          <p:cNvSpPr txBox="1">
            <a:spLocks noGrp="1"/>
          </p:cNvSpPr>
          <p:nvPr>
            <p:ph type="title"/>
          </p:nvPr>
        </p:nvSpPr>
        <p:spPr>
          <a:xfrm>
            <a:off x="3897279" y="3116118"/>
            <a:ext cx="5583600" cy="959200"/>
          </a:xfrm>
          <a:prstGeom prst="rect">
            <a:avLst/>
          </a:prstGeom>
        </p:spPr>
        <p:txBody>
          <a:bodyPr spcFirstLastPara="1" wrap="square" lIns="121900" tIns="121900" rIns="121900" bIns="121900" anchor="t" anchorCtr="0">
            <a:noAutofit/>
          </a:bodyPr>
          <a:lstStyle/>
          <a:p>
            <a:r>
              <a:rPr lang="en-US" altLang="zh-TW" dirty="0"/>
              <a:t>CEDAW</a:t>
            </a:r>
            <a:r>
              <a:rPr lang="zh-TW" altLang="en-US" dirty="0"/>
              <a:t>條文依據</a:t>
            </a:r>
            <a:endParaRPr dirty="0"/>
          </a:p>
        </p:txBody>
      </p:sp>
      <p:sp>
        <p:nvSpPr>
          <p:cNvPr id="390" name="Google Shape;390;p36"/>
          <p:cNvSpPr txBox="1">
            <a:spLocks noGrp="1"/>
          </p:cNvSpPr>
          <p:nvPr>
            <p:ph type="title" idx="2"/>
          </p:nvPr>
        </p:nvSpPr>
        <p:spPr>
          <a:xfrm>
            <a:off x="2327338" y="2885286"/>
            <a:ext cx="1905600" cy="1458400"/>
          </a:xfrm>
          <a:prstGeom prst="rect">
            <a:avLst/>
          </a:prstGeom>
        </p:spPr>
        <p:txBody>
          <a:bodyPr spcFirstLastPara="1" wrap="square" lIns="121900" tIns="121900" rIns="121900" bIns="121900" anchor="ctr" anchorCtr="0">
            <a:noAutofit/>
          </a:bodyPr>
          <a:lstStyle/>
          <a:p>
            <a:r>
              <a:rPr lang="en" dirty="0" smtClean="0"/>
              <a:t>0</a:t>
            </a:r>
            <a:r>
              <a:rPr lang="en-US" altLang="zh-TW" dirty="0" smtClean="0"/>
              <a:t>2</a:t>
            </a:r>
            <a:endParaRPr dirty="0"/>
          </a:p>
        </p:txBody>
      </p:sp>
      <p:grpSp>
        <p:nvGrpSpPr>
          <p:cNvPr id="443" name="Google Shape;443;p36"/>
          <p:cNvGrpSpPr/>
          <p:nvPr/>
        </p:nvGrpSpPr>
        <p:grpSpPr>
          <a:xfrm>
            <a:off x="1343225" y="1228829"/>
            <a:ext cx="837540" cy="839673"/>
            <a:chOff x="2418784" y="3132067"/>
            <a:chExt cx="331358" cy="332184"/>
          </a:xfrm>
        </p:grpSpPr>
        <p:sp>
          <p:nvSpPr>
            <p:cNvPr id="444" name="Google Shape;444;p36"/>
            <p:cNvSpPr/>
            <p:nvPr/>
          </p:nvSpPr>
          <p:spPr>
            <a:xfrm>
              <a:off x="2462244" y="3176354"/>
              <a:ext cx="244437" cy="243611"/>
            </a:xfrm>
            <a:custGeom>
              <a:avLst/>
              <a:gdLst/>
              <a:ahLst/>
              <a:cxnLst/>
              <a:rect l="l" t="t" r="r" b="b"/>
              <a:pathLst>
                <a:path w="7098" h="7074" extrusionOk="0">
                  <a:moveTo>
                    <a:pt x="5978" y="2977"/>
                  </a:moveTo>
                  <a:lnTo>
                    <a:pt x="5978" y="4144"/>
                  </a:lnTo>
                  <a:lnTo>
                    <a:pt x="1120" y="4144"/>
                  </a:lnTo>
                  <a:lnTo>
                    <a:pt x="1120" y="2977"/>
                  </a:lnTo>
                  <a:close/>
                  <a:moveTo>
                    <a:pt x="3549" y="1"/>
                  </a:moveTo>
                  <a:cubicBezTo>
                    <a:pt x="2597" y="1"/>
                    <a:pt x="1716" y="358"/>
                    <a:pt x="1049" y="1048"/>
                  </a:cubicBezTo>
                  <a:cubicBezTo>
                    <a:pt x="406" y="1739"/>
                    <a:pt x="1" y="2620"/>
                    <a:pt x="1" y="3549"/>
                  </a:cubicBezTo>
                  <a:cubicBezTo>
                    <a:pt x="1" y="4502"/>
                    <a:pt x="358" y="5383"/>
                    <a:pt x="1049" y="6049"/>
                  </a:cubicBezTo>
                  <a:cubicBezTo>
                    <a:pt x="1739" y="6692"/>
                    <a:pt x="2621" y="7073"/>
                    <a:pt x="3549" y="7073"/>
                  </a:cubicBezTo>
                  <a:cubicBezTo>
                    <a:pt x="4502" y="7073"/>
                    <a:pt x="5407" y="6716"/>
                    <a:pt x="6050" y="6049"/>
                  </a:cubicBezTo>
                  <a:cubicBezTo>
                    <a:pt x="6717" y="5359"/>
                    <a:pt x="7098" y="4454"/>
                    <a:pt x="7098" y="3549"/>
                  </a:cubicBezTo>
                  <a:cubicBezTo>
                    <a:pt x="7098" y="2596"/>
                    <a:pt x="6740" y="1691"/>
                    <a:pt x="6050" y="1048"/>
                  </a:cubicBezTo>
                  <a:cubicBezTo>
                    <a:pt x="5359" y="358"/>
                    <a:pt x="4478" y="1"/>
                    <a:pt x="354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45" name="Google Shape;445;p36"/>
            <p:cNvSpPr/>
            <p:nvPr/>
          </p:nvSpPr>
          <p:spPr>
            <a:xfrm>
              <a:off x="2418784" y="3132067"/>
              <a:ext cx="331358" cy="332184"/>
            </a:xfrm>
            <a:custGeom>
              <a:avLst/>
              <a:gdLst/>
              <a:ahLst/>
              <a:cxnLst/>
              <a:rect l="l" t="t" r="r" b="b"/>
              <a:pathLst>
                <a:path w="9622" h="9646" extrusionOk="0">
                  <a:moveTo>
                    <a:pt x="4811" y="548"/>
                  </a:moveTo>
                  <a:cubicBezTo>
                    <a:pt x="7169" y="548"/>
                    <a:pt x="9098" y="2453"/>
                    <a:pt x="9098" y="4835"/>
                  </a:cubicBezTo>
                  <a:cubicBezTo>
                    <a:pt x="9098" y="7193"/>
                    <a:pt x="7169" y="9122"/>
                    <a:pt x="4811" y="9122"/>
                  </a:cubicBezTo>
                  <a:cubicBezTo>
                    <a:pt x="2454" y="9122"/>
                    <a:pt x="525" y="7216"/>
                    <a:pt x="525" y="4835"/>
                  </a:cubicBezTo>
                  <a:cubicBezTo>
                    <a:pt x="525" y="2477"/>
                    <a:pt x="2430" y="548"/>
                    <a:pt x="4811" y="548"/>
                  </a:cubicBezTo>
                  <a:close/>
                  <a:moveTo>
                    <a:pt x="4811" y="1"/>
                  </a:moveTo>
                  <a:cubicBezTo>
                    <a:pt x="2168" y="1"/>
                    <a:pt x="1" y="2192"/>
                    <a:pt x="1" y="4835"/>
                  </a:cubicBezTo>
                  <a:cubicBezTo>
                    <a:pt x="1" y="7478"/>
                    <a:pt x="2168" y="9645"/>
                    <a:pt x="4811" y="9645"/>
                  </a:cubicBezTo>
                  <a:cubicBezTo>
                    <a:pt x="7455" y="9645"/>
                    <a:pt x="9622" y="7478"/>
                    <a:pt x="9622" y="4835"/>
                  </a:cubicBezTo>
                  <a:cubicBezTo>
                    <a:pt x="9622" y="2192"/>
                    <a:pt x="7455" y="1"/>
                    <a:pt x="481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446" name="Google Shape;446;p36"/>
          <p:cNvSpPr/>
          <p:nvPr/>
        </p:nvSpPr>
        <p:spPr>
          <a:xfrm flipH="1">
            <a:off x="939655" y="6120937"/>
            <a:ext cx="10302088" cy="13879"/>
          </a:xfrm>
          <a:custGeom>
            <a:avLst/>
            <a:gdLst/>
            <a:ahLst/>
            <a:cxnLst/>
            <a:rect l="l" t="t" r="r" b="b"/>
            <a:pathLst>
              <a:path w="92252" h="1" fill="none" extrusionOk="0">
                <a:moveTo>
                  <a:pt x="92252" y="1"/>
                </a:moveTo>
                <a:lnTo>
                  <a:pt x="1" y="1"/>
                </a:lnTo>
              </a:path>
            </a:pathLst>
          </a:custGeom>
          <a:noFill/>
          <a:ln w="9875" cap="flat" cmpd="sng">
            <a:solidFill>
              <a:srgbClr val="213033"/>
            </a:solidFill>
            <a:prstDash val="solid"/>
            <a:miter lim="30395"/>
            <a:headEnd type="none" w="sm" len="sm"/>
            <a:tailEnd type="none" w="sm" len="sm"/>
          </a:ln>
        </p:spPr>
        <p:txBody>
          <a:bodyPr spcFirstLastPara="1" wrap="square" lIns="121900" tIns="121900" rIns="121900" bIns="121900" anchor="ctr" anchorCtr="0">
            <a:noAutofit/>
          </a:bodyPr>
          <a:lstStyle/>
          <a:p>
            <a:endParaRPr sz="2400"/>
          </a:p>
        </p:txBody>
      </p:sp>
      <p:pic>
        <p:nvPicPr>
          <p:cNvPr id="4" name="圖片 3"/>
          <p:cNvPicPr>
            <a:picLocks noChangeAspect="1"/>
          </p:cNvPicPr>
          <p:nvPr/>
        </p:nvPicPr>
        <p:blipFill>
          <a:blip r:embed="rId3"/>
          <a:stretch>
            <a:fillRect/>
          </a:stretch>
        </p:blipFill>
        <p:spPr>
          <a:xfrm>
            <a:off x="7322895" y="3908039"/>
            <a:ext cx="2157984" cy="2157984"/>
          </a:xfrm>
          <a:prstGeom prst="rect">
            <a:avLst/>
          </a:prstGeom>
        </p:spPr>
      </p:pic>
      <p:pic>
        <p:nvPicPr>
          <p:cNvPr id="1028" name="Picture 4" descr="https://cdn-icons-png.flaticon.com/512/1959/19592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6559" y="3941601"/>
            <a:ext cx="1068011" cy="903074"/>
          </a:xfrm>
          <a:prstGeom prst="rect">
            <a:avLst/>
          </a:prstGeom>
          <a:noFill/>
          <a:extLst>
            <a:ext uri="{909E8E84-426E-40DD-AFC4-6F175D3DCCD1}">
              <a14:hiddenFill xmlns:a14="http://schemas.microsoft.com/office/drawing/2010/main">
                <a:solidFill>
                  <a:srgbClr val="FFFFFF"/>
                </a:solidFill>
              </a14:hiddenFill>
            </a:ext>
          </a:extLst>
        </p:spPr>
      </p:pic>
      <p:sp>
        <p:nvSpPr>
          <p:cNvPr id="11" name="橢圓 10"/>
          <p:cNvSpPr/>
          <p:nvPr/>
        </p:nvSpPr>
        <p:spPr>
          <a:xfrm>
            <a:off x="11295460" y="6152775"/>
            <a:ext cx="325733" cy="291575"/>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5</a:t>
            </a:r>
            <a:endParaRPr lang="zh-TW" altLang="en-US" dirty="0"/>
          </a:p>
        </p:txBody>
      </p:sp>
    </p:spTree>
    <p:extLst>
      <p:ext uri="{BB962C8B-B14F-4D97-AF65-F5344CB8AC3E}">
        <p14:creationId xmlns:p14="http://schemas.microsoft.com/office/powerpoint/2010/main" val="3079393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43"/>
          <p:cNvSpPr txBox="1">
            <a:spLocks noGrp="1"/>
          </p:cNvSpPr>
          <p:nvPr>
            <p:ph type="title"/>
          </p:nvPr>
        </p:nvSpPr>
        <p:spPr>
          <a:xfrm>
            <a:off x="950967" y="719333"/>
            <a:ext cx="10326800" cy="766800"/>
          </a:xfrm>
          <a:prstGeom prst="rect">
            <a:avLst/>
          </a:prstGeom>
        </p:spPr>
        <p:txBody>
          <a:bodyPr spcFirstLastPara="1" wrap="square" lIns="121900" tIns="121900" rIns="121900" bIns="121900" anchor="t" anchorCtr="0">
            <a:noAutofit/>
          </a:bodyPr>
          <a:lstStyle/>
          <a:p>
            <a:r>
              <a:rPr lang="zh-TW" altLang="en-US" sz="3600" dirty="0"/>
              <a:t>引用</a:t>
            </a:r>
            <a:r>
              <a:rPr lang="en-US" altLang="zh-TW" sz="3600" dirty="0" smtClean="0"/>
              <a:t>CEDAW</a:t>
            </a:r>
            <a:r>
              <a:rPr lang="zh-TW" altLang="en-US" sz="3600" dirty="0"/>
              <a:t>條文</a:t>
            </a:r>
            <a:endParaRPr sz="3600" dirty="0">
              <a:solidFill>
                <a:schemeClr val="lt2"/>
              </a:solidFill>
            </a:endParaRPr>
          </a:p>
        </p:txBody>
      </p:sp>
      <p:sp>
        <p:nvSpPr>
          <p:cNvPr id="739" name="Google Shape;739;p43"/>
          <p:cNvSpPr txBox="1">
            <a:spLocks noGrp="1"/>
          </p:cNvSpPr>
          <p:nvPr>
            <p:ph type="body" idx="1"/>
          </p:nvPr>
        </p:nvSpPr>
        <p:spPr>
          <a:xfrm>
            <a:off x="969167" y="1715056"/>
            <a:ext cx="6730346" cy="3715200"/>
          </a:xfrm>
          <a:prstGeom prst="rect">
            <a:avLst/>
          </a:prstGeom>
        </p:spPr>
        <p:txBody>
          <a:bodyPr spcFirstLastPara="1" wrap="square" lIns="121900" tIns="121900" rIns="121900" bIns="121900" anchor="t" anchorCtr="0">
            <a:noAutofit/>
          </a:bodyPr>
          <a:lstStyle/>
          <a:p>
            <a:pPr>
              <a:spcBef>
                <a:spcPts val="1500"/>
              </a:spcBef>
            </a:pPr>
            <a:r>
              <a:rPr lang="en-US" altLang="zh-TW" sz="2400" dirty="0">
                <a:latin typeface="微軟正黑體" panose="020B0604030504040204" pitchFamily="34" charset="-120"/>
                <a:ea typeface="微軟正黑體" panose="020B0604030504040204" pitchFamily="34" charset="-120"/>
              </a:rPr>
              <a:t>CEDAW</a:t>
            </a:r>
            <a:r>
              <a:rPr lang="zh-TW" altLang="en-US" sz="2400" dirty="0">
                <a:latin typeface="微軟正黑體" panose="020B0604030504040204" pitchFamily="34" charset="-120"/>
                <a:ea typeface="微軟正黑體" panose="020B0604030504040204" pitchFamily="34" charset="-120"/>
              </a:rPr>
              <a:t>第</a:t>
            </a:r>
            <a:r>
              <a:rPr lang="en-US" altLang="zh-TW" sz="2400" dirty="0">
                <a:latin typeface="微軟正黑體" panose="020B0604030504040204" pitchFamily="34" charset="-120"/>
                <a:ea typeface="微軟正黑體" panose="020B0604030504040204" pitchFamily="34" charset="-120"/>
              </a:rPr>
              <a:t>13</a:t>
            </a:r>
            <a:r>
              <a:rPr lang="zh-TW" altLang="en-US" sz="2400" dirty="0">
                <a:latin typeface="微軟正黑體" panose="020B0604030504040204" pitchFamily="34" charset="-120"/>
                <a:ea typeface="微軟正黑體" panose="020B0604030504040204" pitchFamily="34" charset="-120"/>
              </a:rPr>
              <a:t>條：締約各國應採取一切適當措施以消除在經濟和社會生活的其他方面對婦女的歧視，</a:t>
            </a:r>
            <a:r>
              <a:rPr lang="zh-TW" altLang="en-US" sz="2400" dirty="0">
                <a:solidFill>
                  <a:srgbClr val="002060"/>
                </a:solidFill>
                <a:latin typeface="微軟正黑體" panose="020B0604030504040204" pitchFamily="34" charset="-120"/>
                <a:ea typeface="微軟正黑體" panose="020B0604030504040204" pitchFamily="34" charset="-120"/>
              </a:rPr>
              <a:t>保證她們在男女平等的基礎上有相同權利，</a:t>
            </a:r>
            <a:r>
              <a:rPr lang="zh-TW" altLang="en-US" sz="2400" dirty="0">
                <a:latin typeface="微軟正黑體" panose="020B0604030504040204" pitchFamily="34" charset="-120"/>
                <a:ea typeface="微軟正黑體" panose="020B0604030504040204" pitchFamily="34" charset="-120"/>
              </a:rPr>
              <a:t>特別是：「</a:t>
            </a:r>
            <a:r>
              <a:rPr lang="zh-TW" altLang="en-US" sz="2800" dirty="0">
                <a:solidFill>
                  <a:srgbClr val="002060"/>
                </a:solidFill>
                <a:latin typeface="微軟正黑體" panose="020B0604030504040204" pitchFamily="34" charset="-120"/>
                <a:ea typeface="微軟正黑體" panose="020B0604030504040204" pitchFamily="34" charset="-120"/>
              </a:rPr>
              <a:t>參與娛樂生活、運動和文化生活各個方面的權利</a:t>
            </a:r>
            <a:r>
              <a:rPr lang="zh-TW" altLang="en-US" sz="2400" dirty="0">
                <a:latin typeface="微軟正黑體" panose="020B0604030504040204" pitchFamily="34" charset="-120"/>
                <a:ea typeface="微軟正黑體" panose="020B0604030504040204" pitchFamily="34" charset="-120"/>
              </a:rPr>
              <a:t>」</a:t>
            </a:r>
          </a:p>
          <a:p>
            <a:pPr>
              <a:spcBef>
                <a:spcPts val="1500"/>
              </a:spcBef>
            </a:pPr>
            <a:r>
              <a:rPr lang="en-US" altLang="zh-TW" sz="2400" dirty="0">
                <a:latin typeface="微軟正黑體" panose="020B0604030504040204" pitchFamily="34" charset="-120"/>
                <a:ea typeface="微軟正黑體" panose="020B0604030504040204" pitchFamily="34" charset="-120"/>
              </a:rPr>
              <a:t>CEDAW</a:t>
            </a:r>
            <a:r>
              <a:rPr lang="zh-TW" altLang="en-US" sz="2400" dirty="0">
                <a:latin typeface="微軟正黑體" panose="020B0604030504040204" pitchFamily="34" charset="-120"/>
                <a:ea typeface="微軟正黑體" panose="020B0604030504040204" pitchFamily="34" charset="-120"/>
              </a:rPr>
              <a:t>一般性建議第</a:t>
            </a:r>
            <a:r>
              <a:rPr lang="en-US" altLang="zh-TW" sz="2400" dirty="0">
                <a:latin typeface="微軟正黑體" panose="020B0604030504040204" pitchFamily="34" charset="-120"/>
                <a:ea typeface="微軟正黑體" panose="020B0604030504040204" pitchFamily="34" charset="-120"/>
              </a:rPr>
              <a:t>25</a:t>
            </a:r>
            <a:r>
              <a:rPr lang="zh-TW" altLang="en-US" sz="2400" dirty="0">
                <a:latin typeface="微軟正黑體" panose="020B0604030504040204" pitchFamily="34" charset="-120"/>
                <a:ea typeface="微軟正黑體" panose="020B0604030504040204" pitchFamily="34" charset="-120"/>
              </a:rPr>
              <a:t>號：「</a:t>
            </a:r>
            <a:r>
              <a:rPr lang="zh-TW" altLang="en-US" sz="2800" dirty="0">
                <a:solidFill>
                  <a:srgbClr val="002060"/>
                </a:solidFill>
                <a:latin typeface="微軟正黑體" panose="020B0604030504040204" pitchFamily="34" charset="-120"/>
                <a:ea typeface="微軟正黑體" panose="020B0604030504040204" pitchFamily="34" charset="-120"/>
              </a:rPr>
              <a:t>僅保證男女待遇相同是不夠的，必須考量女性和男性的生理差異以及社會、文化造成的差別。</a:t>
            </a:r>
            <a:r>
              <a:rPr lang="zh-TW" altLang="en-US" sz="2400" dirty="0">
                <a:latin typeface="微軟正黑體" panose="020B0604030504040204" pitchFamily="34" charset="-120"/>
                <a:ea typeface="微軟正黑體" panose="020B0604030504040204" pitchFamily="34" charset="-120"/>
              </a:rPr>
              <a:t>」</a:t>
            </a: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endParaRPr sz="2400"/>
          </a:p>
        </p:txBody>
      </p:sp>
      <p:pic>
        <p:nvPicPr>
          <p:cNvPr id="10248" name="Picture 8" descr="https://cdn-icons-png.flaticon.com/512/1000/10003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0993" y="1574496"/>
            <a:ext cx="4031173" cy="4031174"/>
          </a:xfrm>
          <a:prstGeom prst="rect">
            <a:avLst/>
          </a:prstGeom>
          <a:noFill/>
          <a:extLst>
            <a:ext uri="{909E8E84-426E-40DD-AFC4-6F175D3DCCD1}">
              <a14:hiddenFill xmlns:a14="http://schemas.microsoft.com/office/drawing/2010/main">
                <a:solidFill>
                  <a:srgbClr val="FFFFFF"/>
                </a:solidFill>
              </a14:hiddenFill>
            </a:ext>
          </a:extLst>
        </p:spPr>
      </p:pic>
      <p:sp>
        <p:nvSpPr>
          <p:cNvPr id="6" name="橢圓 5"/>
          <p:cNvSpPr/>
          <p:nvPr/>
        </p:nvSpPr>
        <p:spPr>
          <a:xfrm>
            <a:off x="11295460" y="6152775"/>
            <a:ext cx="325733" cy="291575"/>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6</a:t>
            </a:r>
            <a:endParaRPr lang="zh-TW" altLang="en-US" dirty="0"/>
          </a:p>
        </p:txBody>
      </p:sp>
    </p:spTree>
    <p:extLst>
      <p:ext uri="{BB962C8B-B14F-4D97-AF65-F5344CB8AC3E}">
        <p14:creationId xmlns:p14="http://schemas.microsoft.com/office/powerpoint/2010/main" val="9691713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6"/>
          <p:cNvSpPr/>
          <p:nvPr/>
        </p:nvSpPr>
        <p:spPr>
          <a:xfrm>
            <a:off x="2423138" y="2757486"/>
            <a:ext cx="1714000" cy="1714000"/>
          </a:xfrm>
          <a:prstGeom prst="rect">
            <a:avLst/>
          </a:prstGeom>
          <a:solidFill>
            <a:schemeClr val="dk1"/>
          </a:solidFill>
          <a:ln w="7620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388" name="Google Shape;388;p36"/>
          <p:cNvSpPr txBox="1">
            <a:spLocks noGrp="1"/>
          </p:cNvSpPr>
          <p:nvPr>
            <p:ph type="title"/>
          </p:nvPr>
        </p:nvSpPr>
        <p:spPr>
          <a:xfrm>
            <a:off x="3034017" y="3134886"/>
            <a:ext cx="5583600" cy="959200"/>
          </a:xfrm>
          <a:prstGeom prst="rect">
            <a:avLst/>
          </a:prstGeom>
        </p:spPr>
        <p:txBody>
          <a:bodyPr spcFirstLastPara="1" wrap="square" lIns="121900" tIns="121900" rIns="121900" bIns="121900" anchor="t" anchorCtr="0">
            <a:noAutofit/>
          </a:bodyPr>
          <a:lstStyle/>
          <a:p>
            <a:r>
              <a:rPr lang="zh-TW" altLang="en-US" dirty="0"/>
              <a:t>計畫緣起</a:t>
            </a:r>
            <a:endParaRPr dirty="0"/>
          </a:p>
        </p:txBody>
      </p:sp>
      <p:sp>
        <p:nvSpPr>
          <p:cNvPr id="390" name="Google Shape;390;p36"/>
          <p:cNvSpPr txBox="1">
            <a:spLocks noGrp="1"/>
          </p:cNvSpPr>
          <p:nvPr>
            <p:ph type="title" idx="2"/>
          </p:nvPr>
        </p:nvSpPr>
        <p:spPr>
          <a:xfrm>
            <a:off x="2327338" y="2885286"/>
            <a:ext cx="1905600" cy="1458400"/>
          </a:xfrm>
          <a:prstGeom prst="rect">
            <a:avLst/>
          </a:prstGeom>
        </p:spPr>
        <p:txBody>
          <a:bodyPr spcFirstLastPara="1" wrap="square" lIns="121900" tIns="121900" rIns="121900" bIns="121900" anchor="ctr" anchorCtr="0">
            <a:noAutofit/>
          </a:bodyPr>
          <a:lstStyle/>
          <a:p>
            <a:r>
              <a:rPr lang="en" dirty="0" smtClean="0"/>
              <a:t>0</a:t>
            </a:r>
            <a:r>
              <a:rPr lang="en-US" altLang="zh-TW" dirty="0"/>
              <a:t>3</a:t>
            </a:r>
            <a:endParaRPr dirty="0"/>
          </a:p>
        </p:txBody>
      </p:sp>
      <p:grpSp>
        <p:nvGrpSpPr>
          <p:cNvPr id="443" name="Google Shape;443;p36"/>
          <p:cNvGrpSpPr/>
          <p:nvPr/>
        </p:nvGrpSpPr>
        <p:grpSpPr>
          <a:xfrm>
            <a:off x="1343225" y="1228829"/>
            <a:ext cx="837540" cy="839673"/>
            <a:chOff x="2418784" y="3132067"/>
            <a:chExt cx="331358" cy="332184"/>
          </a:xfrm>
        </p:grpSpPr>
        <p:sp>
          <p:nvSpPr>
            <p:cNvPr id="444" name="Google Shape;444;p36"/>
            <p:cNvSpPr/>
            <p:nvPr/>
          </p:nvSpPr>
          <p:spPr>
            <a:xfrm>
              <a:off x="2462244" y="3176354"/>
              <a:ext cx="244437" cy="243611"/>
            </a:xfrm>
            <a:custGeom>
              <a:avLst/>
              <a:gdLst/>
              <a:ahLst/>
              <a:cxnLst/>
              <a:rect l="l" t="t" r="r" b="b"/>
              <a:pathLst>
                <a:path w="7098" h="7074" extrusionOk="0">
                  <a:moveTo>
                    <a:pt x="5978" y="2977"/>
                  </a:moveTo>
                  <a:lnTo>
                    <a:pt x="5978" y="4144"/>
                  </a:lnTo>
                  <a:lnTo>
                    <a:pt x="1120" y="4144"/>
                  </a:lnTo>
                  <a:lnTo>
                    <a:pt x="1120" y="2977"/>
                  </a:lnTo>
                  <a:close/>
                  <a:moveTo>
                    <a:pt x="3549" y="1"/>
                  </a:moveTo>
                  <a:cubicBezTo>
                    <a:pt x="2597" y="1"/>
                    <a:pt x="1716" y="358"/>
                    <a:pt x="1049" y="1048"/>
                  </a:cubicBezTo>
                  <a:cubicBezTo>
                    <a:pt x="406" y="1739"/>
                    <a:pt x="1" y="2620"/>
                    <a:pt x="1" y="3549"/>
                  </a:cubicBezTo>
                  <a:cubicBezTo>
                    <a:pt x="1" y="4502"/>
                    <a:pt x="358" y="5383"/>
                    <a:pt x="1049" y="6049"/>
                  </a:cubicBezTo>
                  <a:cubicBezTo>
                    <a:pt x="1739" y="6692"/>
                    <a:pt x="2621" y="7073"/>
                    <a:pt x="3549" y="7073"/>
                  </a:cubicBezTo>
                  <a:cubicBezTo>
                    <a:pt x="4502" y="7073"/>
                    <a:pt x="5407" y="6716"/>
                    <a:pt x="6050" y="6049"/>
                  </a:cubicBezTo>
                  <a:cubicBezTo>
                    <a:pt x="6717" y="5359"/>
                    <a:pt x="7098" y="4454"/>
                    <a:pt x="7098" y="3549"/>
                  </a:cubicBezTo>
                  <a:cubicBezTo>
                    <a:pt x="7098" y="2596"/>
                    <a:pt x="6740" y="1691"/>
                    <a:pt x="6050" y="1048"/>
                  </a:cubicBezTo>
                  <a:cubicBezTo>
                    <a:pt x="5359" y="358"/>
                    <a:pt x="4478" y="1"/>
                    <a:pt x="354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45" name="Google Shape;445;p36"/>
            <p:cNvSpPr/>
            <p:nvPr/>
          </p:nvSpPr>
          <p:spPr>
            <a:xfrm>
              <a:off x="2418784" y="3132067"/>
              <a:ext cx="331358" cy="332184"/>
            </a:xfrm>
            <a:custGeom>
              <a:avLst/>
              <a:gdLst/>
              <a:ahLst/>
              <a:cxnLst/>
              <a:rect l="l" t="t" r="r" b="b"/>
              <a:pathLst>
                <a:path w="9622" h="9646" extrusionOk="0">
                  <a:moveTo>
                    <a:pt x="4811" y="548"/>
                  </a:moveTo>
                  <a:cubicBezTo>
                    <a:pt x="7169" y="548"/>
                    <a:pt x="9098" y="2453"/>
                    <a:pt x="9098" y="4835"/>
                  </a:cubicBezTo>
                  <a:cubicBezTo>
                    <a:pt x="9098" y="7193"/>
                    <a:pt x="7169" y="9122"/>
                    <a:pt x="4811" y="9122"/>
                  </a:cubicBezTo>
                  <a:cubicBezTo>
                    <a:pt x="2454" y="9122"/>
                    <a:pt x="525" y="7216"/>
                    <a:pt x="525" y="4835"/>
                  </a:cubicBezTo>
                  <a:cubicBezTo>
                    <a:pt x="525" y="2477"/>
                    <a:pt x="2430" y="548"/>
                    <a:pt x="4811" y="548"/>
                  </a:cubicBezTo>
                  <a:close/>
                  <a:moveTo>
                    <a:pt x="4811" y="1"/>
                  </a:moveTo>
                  <a:cubicBezTo>
                    <a:pt x="2168" y="1"/>
                    <a:pt x="1" y="2192"/>
                    <a:pt x="1" y="4835"/>
                  </a:cubicBezTo>
                  <a:cubicBezTo>
                    <a:pt x="1" y="7478"/>
                    <a:pt x="2168" y="9645"/>
                    <a:pt x="4811" y="9645"/>
                  </a:cubicBezTo>
                  <a:cubicBezTo>
                    <a:pt x="7455" y="9645"/>
                    <a:pt x="9622" y="7478"/>
                    <a:pt x="9622" y="4835"/>
                  </a:cubicBezTo>
                  <a:cubicBezTo>
                    <a:pt x="9622" y="2192"/>
                    <a:pt x="7455" y="1"/>
                    <a:pt x="481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446" name="Google Shape;446;p36"/>
          <p:cNvSpPr/>
          <p:nvPr/>
        </p:nvSpPr>
        <p:spPr>
          <a:xfrm flipH="1">
            <a:off x="939655" y="6120937"/>
            <a:ext cx="10302088" cy="13879"/>
          </a:xfrm>
          <a:custGeom>
            <a:avLst/>
            <a:gdLst/>
            <a:ahLst/>
            <a:cxnLst/>
            <a:rect l="l" t="t" r="r" b="b"/>
            <a:pathLst>
              <a:path w="92252" h="1" fill="none" extrusionOk="0">
                <a:moveTo>
                  <a:pt x="92252" y="1"/>
                </a:moveTo>
                <a:lnTo>
                  <a:pt x="1" y="1"/>
                </a:lnTo>
              </a:path>
            </a:pathLst>
          </a:custGeom>
          <a:noFill/>
          <a:ln w="9875" cap="flat" cmpd="sng">
            <a:solidFill>
              <a:srgbClr val="213033"/>
            </a:solidFill>
            <a:prstDash val="solid"/>
            <a:miter lim="30395"/>
            <a:headEnd type="none" w="sm" len="sm"/>
            <a:tailEnd type="none" w="sm" len="sm"/>
          </a:ln>
        </p:spPr>
        <p:txBody>
          <a:bodyPr spcFirstLastPara="1" wrap="square" lIns="121900" tIns="121900" rIns="121900" bIns="121900" anchor="ctr" anchorCtr="0">
            <a:noAutofit/>
          </a:bodyPr>
          <a:lstStyle/>
          <a:p>
            <a:endParaRPr sz="2400"/>
          </a:p>
        </p:txBody>
      </p:sp>
      <p:pic>
        <p:nvPicPr>
          <p:cNvPr id="4" name="圖片 3"/>
          <p:cNvPicPr>
            <a:picLocks noChangeAspect="1"/>
          </p:cNvPicPr>
          <p:nvPr/>
        </p:nvPicPr>
        <p:blipFill>
          <a:blip r:embed="rId3"/>
          <a:stretch>
            <a:fillRect/>
          </a:stretch>
        </p:blipFill>
        <p:spPr>
          <a:xfrm>
            <a:off x="7296518" y="3941601"/>
            <a:ext cx="2157984" cy="2157984"/>
          </a:xfrm>
          <a:prstGeom prst="rect">
            <a:avLst/>
          </a:prstGeom>
        </p:spPr>
      </p:pic>
      <p:pic>
        <p:nvPicPr>
          <p:cNvPr id="1028" name="Picture 4" descr="https://cdn-icons-png.flaticon.com/512/1959/19592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6559" y="3941601"/>
            <a:ext cx="1068011" cy="903074"/>
          </a:xfrm>
          <a:prstGeom prst="rect">
            <a:avLst/>
          </a:prstGeom>
          <a:noFill/>
          <a:extLst>
            <a:ext uri="{909E8E84-426E-40DD-AFC4-6F175D3DCCD1}">
              <a14:hiddenFill xmlns:a14="http://schemas.microsoft.com/office/drawing/2010/main">
                <a:solidFill>
                  <a:srgbClr val="FFFFFF"/>
                </a:solidFill>
              </a14:hiddenFill>
            </a:ext>
          </a:extLst>
        </p:spPr>
      </p:pic>
      <p:sp>
        <p:nvSpPr>
          <p:cNvPr id="11" name="橢圓 10"/>
          <p:cNvSpPr/>
          <p:nvPr/>
        </p:nvSpPr>
        <p:spPr>
          <a:xfrm>
            <a:off x="11295460" y="6152775"/>
            <a:ext cx="325733" cy="291575"/>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7</a:t>
            </a:r>
            <a:endParaRPr lang="zh-TW" altLang="en-US" dirty="0"/>
          </a:p>
        </p:txBody>
      </p:sp>
    </p:spTree>
    <p:extLst>
      <p:ext uri="{BB962C8B-B14F-4D97-AF65-F5344CB8AC3E}">
        <p14:creationId xmlns:p14="http://schemas.microsoft.com/office/powerpoint/2010/main" val="3120681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9" name="Google Shape;739;p43"/>
          <p:cNvSpPr txBox="1">
            <a:spLocks noGrp="1"/>
          </p:cNvSpPr>
          <p:nvPr>
            <p:ph type="body" idx="1"/>
          </p:nvPr>
        </p:nvSpPr>
        <p:spPr>
          <a:xfrm>
            <a:off x="949920" y="652936"/>
            <a:ext cx="9831355" cy="3715200"/>
          </a:xfrm>
          <a:prstGeom prst="rect">
            <a:avLst/>
          </a:prstGeom>
        </p:spPr>
        <p:txBody>
          <a:bodyPr spcFirstLastPara="1" wrap="square" lIns="121900" tIns="121900" rIns="121900" bIns="121900" anchor="t" anchorCtr="0">
            <a:noAutofit/>
          </a:bodyPr>
          <a:lstStyle/>
          <a:p>
            <a:r>
              <a:rPr lang="zh-TW" altLang="zh-TW" sz="2400" dirty="0">
                <a:latin typeface="微軟正黑體" panose="020B0604030504040204" pitchFamily="34" charset="-120"/>
                <a:ea typeface="微軟正黑體" panose="020B0604030504040204" pitchFamily="34" charset="-120"/>
              </a:rPr>
              <a:t>近年來隨著政府山林政策開放，</a:t>
            </a:r>
            <a:r>
              <a:rPr lang="zh-TW" altLang="zh-TW" sz="2800" dirty="0">
                <a:solidFill>
                  <a:srgbClr val="002060"/>
                </a:solidFill>
                <a:latin typeface="微軟正黑體" panose="020B0604030504040204" pitchFamily="34" charset="-120"/>
                <a:ea typeface="微軟正黑體" panose="020B0604030504040204" pitchFamily="34" charset="-120"/>
              </a:rPr>
              <a:t>登山旅遊</a:t>
            </a:r>
            <a:r>
              <a:rPr lang="zh-TW" altLang="zh-TW" sz="2400" dirty="0">
                <a:latin typeface="微軟正黑體" panose="020B0604030504040204" pitchFamily="34" charset="-120"/>
                <a:ea typeface="微軟正黑體" panose="020B0604030504040204" pitchFamily="34" charset="-120"/>
              </a:rPr>
              <a:t>成了近年來出外熱門首選。</a:t>
            </a:r>
            <a:endParaRPr lang="en-US" altLang="zh-TW" sz="2400" dirty="0">
              <a:latin typeface="微軟正黑體" panose="020B0604030504040204" pitchFamily="34" charset="-120"/>
              <a:ea typeface="微軟正黑體" panose="020B0604030504040204" pitchFamily="34" charset="-120"/>
            </a:endParaRPr>
          </a:p>
          <a:p>
            <a:r>
              <a:rPr lang="zh-TW" altLang="zh-TW" sz="2400" dirty="0">
                <a:latin typeface="微軟正黑體" panose="020B0604030504040204" pitchFamily="34" charset="-120"/>
                <a:ea typeface="微軟正黑體" panose="020B0604030504040204" pitchFamily="34" charset="-120"/>
              </a:rPr>
              <a:t>根據以往的台灣登山客族群分析，研究顯示</a:t>
            </a:r>
            <a:r>
              <a:rPr lang="zh-TW" altLang="zh-TW" sz="2800" dirty="0">
                <a:solidFill>
                  <a:srgbClr val="002060"/>
                </a:solidFill>
                <a:latin typeface="微軟正黑體" panose="020B0604030504040204" pitchFamily="34" charset="-120"/>
                <a:ea typeface="微軟正黑體" panose="020B0604030504040204" pitchFamily="34" charset="-120"/>
              </a:rPr>
              <a:t>男女比例約</a:t>
            </a:r>
            <a:r>
              <a:rPr lang="zh-TW" altLang="zh-TW" sz="2800" dirty="0" smtClean="0">
                <a:solidFill>
                  <a:srgbClr val="002060"/>
                </a:solidFill>
                <a:latin typeface="微軟正黑體" panose="020B0604030504040204" pitchFamily="34" charset="-120"/>
                <a:ea typeface="微軟正黑體" panose="020B0604030504040204" pitchFamily="34" charset="-120"/>
              </a:rPr>
              <a:t>為</a:t>
            </a:r>
            <a:r>
              <a:rPr lang="en-US" altLang="zh-TW" sz="2800" dirty="0" smtClean="0">
                <a:solidFill>
                  <a:srgbClr val="002060"/>
                </a:solidFill>
                <a:latin typeface="微軟正黑體" panose="020B0604030504040204" pitchFamily="34" charset="-120"/>
                <a:ea typeface="微軟正黑體" panose="020B0604030504040204" pitchFamily="34" charset="-120"/>
              </a:rPr>
              <a:t>66:34</a:t>
            </a:r>
            <a:r>
              <a:rPr lang="en-US" altLang="zh-TW" sz="2800" dirty="0">
                <a:solidFill>
                  <a:srgbClr val="002060"/>
                </a:solidFill>
                <a:latin typeface="微軟正黑體" panose="020B0604030504040204" pitchFamily="34" charset="-120"/>
                <a:ea typeface="微軟正黑體" panose="020B0604030504040204" pitchFamily="34" charset="-120"/>
              </a:rPr>
              <a:t>(約7:3</a:t>
            </a:r>
            <a:r>
              <a:rPr lang="en-US" altLang="zh-TW" sz="1800" dirty="0">
                <a:latin typeface="微軟正黑體" panose="020B0604030504040204" pitchFamily="34" charset="-120"/>
                <a:ea typeface="微軟正黑體" panose="020B0604030504040204" pitchFamily="34" charset="-120"/>
              </a:rPr>
              <a:t>)(簡玉雲，2012</a:t>
            </a:r>
            <a:r>
              <a:rPr lang="en-US" altLang="zh-TW" sz="1800"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女性更顧慮環境安全、先天體能條件、周遭機能完整性等因素。</a:t>
            </a:r>
            <a:endParaRPr lang="en-US" altLang="zh-TW" sz="2400" dirty="0">
              <a:latin typeface="微軟正黑體" panose="020B0604030504040204" pitchFamily="34" charset="-120"/>
              <a:ea typeface="微軟正黑體" panose="020B0604030504040204" pitchFamily="34" charset="-120"/>
            </a:endParaRPr>
          </a:p>
          <a:p>
            <a:r>
              <a:rPr lang="en-US" altLang="zh-TW" sz="2800" dirty="0" err="1" smtClean="0">
                <a:solidFill>
                  <a:srgbClr val="002060"/>
                </a:solidFill>
                <a:latin typeface="微軟正黑體" panose="020B0604030504040204" pitchFamily="34" charset="-120"/>
                <a:ea typeface="微軟正黑體" panose="020B0604030504040204" pitchFamily="34" charset="-120"/>
              </a:rPr>
              <a:t>大眾普遍印象登山族群以中壯年男性為主</a:t>
            </a:r>
            <a:r>
              <a:rPr lang="en-US" altLang="zh-TW" sz="2800" dirty="0" err="1">
                <a:solidFill>
                  <a:srgbClr val="002060"/>
                </a:solidFill>
                <a:latin typeface="微軟正黑體" panose="020B0604030504040204" pitchFamily="34" charset="-120"/>
                <a:ea typeface="微軟正黑體" panose="020B0604030504040204" pitchFamily="34" charset="-120"/>
              </a:rPr>
              <a:t>，有「登山活動大多以男性為主的刻板印象</a:t>
            </a:r>
            <a:r>
              <a:rPr lang="en-US" altLang="zh-TW" sz="2400" dirty="0"/>
              <a:t>」。</a:t>
            </a:r>
            <a:endParaRPr lang="zh-TW" altLang="en-US" sz="2400" dirty="0"/>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endParaRPr sz="2400"/>
          </a:p>
        </p:txBody>
      </p:sp>
      <p:graphicFrame>
        <p:nvGraphicFramePr>
          <p:cNvPr id="6" name="圖表 5"/>
          <p:cNvGraphicFramePr/>
          <p:nvPr>
            <p:extLst>
              <p:ext uri="{D42A27DB-BD31-4B8C-83A1-F6EECF244321}">
                <p14:modId xmlns:p14="http://schemas.microsoft.com/office/powerpoint/2010/main" val="3408412133"/>
              </p:ext>
            </p:extLst>
          </p:nvPr>
        </p:nvGraphicFramePr>
        <p:xfrm>
          <a:off x="6076712" y="3083031"/>
          <a:ext cx="5879548" cy="3361319"/>
        </p:xfrm>
        <a:graphic>
          <a:graphicData uri="http://schemas.openxmlformats.org/drawingml/2006/chart">
            <c:chart xmlns:c="http://schemas.openxmlformats.org/drawingml/2006/chart" xmlns:r="http://schemas.openxmlformats.org/officeDocument/2006/relationships" r:id="rId3"/>
          </a:graphicData>
        </a:graphic>
      </p:graphicFrame>
      <p:pic>
        <p:nvPicPr>
          <p:cNvPr id="3" name="圖片 2"/>
          <p:cNvPicPr>
            <a:picLocks noChangeAspect="1"/>
          </p:cNvPicPr>
          <p:nvPr/>
        </p:nvPicPr>
        <p:blipFill>
          <a:blip r:embed="rId4"/>
          <a:stretch>
            <a:fillRect/>
          </a:stretch>
        </p:blipFill>
        <p:spPr>
          <a:xfrm>
            <a:off x="4130566" y="3629520"/>
            <a:ext cx="2301765" cy="2503059"/>
          </a:xfrm>
          <a:prstGeom prst="rect">
            <a:avLst/>
          </a:prstGeom>
        </p:spPr>
      </p:pic>
      <p:sp>
        <p:nvSpPr>
          <p:cNvPr id="7" name="橢圓 6"/>
          <p:cNvSpPr/>
          <p:nvPr/>
        </p:nvSpPr>
        <p:spPr>
          <a:xfrm>
            <a:off x="11295460" y="6152775"/>
            <a:ext cx="325733" cy="291575"/>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8</a:t>
            </a:r>
            <a:endParaRPr lang="zh-TW" altLang="en-US" dirty="0"/>
          </a:p>
        </p:txBody>
      </p:sp>
    </p:spTree>
    <p:extLst>
      <p:ext uri="{BB962C8B-B14F-4D97-AF65-F5344CB8AC3E}">
        <p14:creationId xmlns:p14="http://schemas.microsoft.com/office/powerpoint/2010/main" val="3589615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9" name="Google Shape;739;p43"/>
          <p:cNvSpPr txBox="1">
            <a:spLocks noGrp="1"/>
          </p:cNvSpPr>
          <p:nvPr>
            <p:ph type="body" idx="1"/>
          </p:nvPr>
        </p:nvSpPr>
        <p:spPr>
          <a:xfrm>
            <a:off x="888374" y="918323"/>
            <a:ext cx="9831355" cy="3715200"/>
          </a:xfrm>
          <a:prstGeom prst="rect">
            <a:avLst/>
          </a:prstGeom>
        </p:spPr>
        <p:txBody>
          <a:bodyPr spcFirstLastPara="1" wrap="square" lIns="121900" tIns="121900" rIns="121900" bIns="121900" anchor="t" anchorCtr="0">
            <a:noAutofit/>
          </a:bodyPr>
          <a:lstStyle/>
          <a:p>
            <a:r>
              <a:rPr lang="zh-TW" altLang="en-US" sz="2400" dirty="0" smtClean="0">
                <a:latin typeface="微軟正黑體" panose="020B0604030504040204" pitchFamily="34" charset="-120"/>
                <a:ea typeface="微軟正黑體" panose="020B0604030504040204" pitchFamily="34" charset="-120"/>
              </a:rPr>
              <a:t>觀旅局</a:t>
            </a:r>
            <a:r>
              <a:rPr lang="zh-TW" altLang="en-US" sz="2400" dirty="0">
                <a:latin typeface="微軟正黑體" panose="020B0604030504040204" pitchFamily="34" charset="-120"/>
                <a:ea typeface="微軟正黑體" panose="020B0604030504040204" pitchFamily="34" charset="-120"/>
              </a:rPr>
              <a:t>自</a:t>
            </a:r>
            <a:r>
              <a:rPr lang="en-US" altLang="zh-TW" sz="2400" dirty="0">
                <a:latin typeface="微軟正黑體" panose="020B0604030504040204" pitchFamily="34" charset="-120"/>
                <a:ea typeface="微軟正黑體" panose="020B0604030504040204" pitchFamily="34" charset="-120"/>
              </a:rPr>
              <a:t>107</a:t>
            </a:r>
            <a:r>
              <a:rPr lang="zh-TW" altLang="en-US" sz="2400" dirty="0" smtClean="0">
                <a:latin typeface="微軟正黑體" panose="020B0604030504040204" pitchFamily="34" charset="-120"/>
                <a:ea typeface="微軟正黑體" panose="020B0604030504040204" pitchFamily="34" charset="-120"/>
              </a:rPr>
              <a:t>年</a:t>
            </a:r>
            <a:r>
              <a:rPr lang="zh-TW" altLang="en-US" sz="2400" dirty="0">
                <a:latin typeface="微軟正黑體" panose="020B0604030504040204" pitchFamily="34" charset="-120"/>
                <a:ea typeface="微軟正黑體" panose="020B0604030504040204" pitchFamily="34" charset="-120"/>
              </a:rPr>
              <a:t>至</a:t>
            </a:r>
            <a:r>
              <a:rPr lang="en-US" altLang="zh-TW" sz="2400" dirty="0" smtClean="0">
                <a:latin typeface="微軟正黑體" panose="020B0604030504040204" pitchFamily="34" charset="-120"/>
                <a:ea typeface="微軟正黑體" panose="020B0604030504040204" pitchFamily="34" charset="-120"/>
              </a:rPr>
              <a:t>110</a:t>
            </a:r>
            <a:r>
              <a:rPr lang="zh-TW" altLang="en-US" sz="2400" dirty="0">
                <a:latin typeface="微軟正黑體" panose="020B0604030504040204" pitchFamily="34" charset="-120"/>
                <a:ea typeface="微軟正黑體" panose="020B0604030504040204" pitchFamily="34" charset="-120"/>
              </a:rPr>
              <a:t>年辦理</a:t>
            </a:r>
            <a:r>
              <a:rPr lang="zh-TW" altLang="en-US" sz="2400" dirty="0">
                <a:solidFill>
                  <a:srgbClr val="002060"/>
                </a:solidFill>
                <a:latin typeface="微軟正黑體" panose="020B0604030504040204" pitchFamily="34" charset="-120"/>
                <a:ea typeface="微軟正黑體" panose="020B0604030504040204" pitchFamily="34" charset="-120"/>
              </a:rPr>
              <a:t>新北市登山旅遊遊程活動</a:t>
            </a:r>
            <a:r>
              <a:rPr lang="zh-TW" altLang="en-US" sz="2400" dirty="0">
                <a:latin typeface="微軟正黑體" panose="020B0604030504040204" pitchFamily="34" charset="-120"/>
                <a:ea typeface="微軟正黑體" panose="020B0604030504040204" pitchFamily="34" charset="-120"/>
              </a:rPr>
              <a:t>，經統計</a:t>
            </a:r>
            <a:r>
              <a:rPr lang="zh-TW" altLang="en-US" sz="2800" dirty="0">
                <a:solidFill>
                  <a:srgbClr val="FF0000"/>
                </a:solidFill>
                <a:latin typeface="微軟正黑體" panose="020B0604030504040204" pitchFamily="34" charset="-120"/>
                <a:ea typeface="微軟正黑體" panose="020B0604030504040204" pitchFamily="34" charset="-120"/>
              </a:rPr>
              <a:t>女性參與登山活動的比例高於男性</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男女比例</a:t>
            </a:r>
            <a:r>
              <a:rPr lang="en-US" altLang="zh-TW" sz="2800" dirty="0">
                <a:solidFill>
                  <a:srgbClr val="FF0000"/>
                </a:solidFill>
                <a:latin typeface="微軟正黑體" panose="020B0604030504040204" pitchFamily="34" charset="-120"/>
                <a:ea typeface="微軟正黑體" panose="020B0604030504040204" pitchFamily="34" charset="-120"/>
              </a:rPr>
              <a:t>3:7)</a:t>
            </a:r>
            <a:r>
              <a:rPr lang="zh-TW" altLang="en-US" sz="2400" dirty="0">
                <a:latin typeface="微軟正黑體" panose="020B0604030504040204" pitchFamily="34" charset="-120"/>
                <a:ea typeface="微軟正黑體" panose="020B0604030504040204" pitchFamily="34" charset="-120"/>
              </a:rPr>
              <a:t>，由此得知，</a:t>
            </a:r>
            <a:r>
              <a:rPr lang="zh-TW" altLang="en-US" sz="2400" dirty="0">
                <a:solidFill>
                  <a:srgbClr val="002060"/>
                </a:solidFill>
                <a:latin typeface="微軟正黑體" panose="020B0604030504040204" pitchFamily="34" charset="-120"/>
                <a:ea typeface="微軟正黑體" panose="020B0604030504040204" pitchFamily="34" charset="-120"/>
              </a:rPr>
              <a:t>當有專業領隊帶路、交通接駁便利或親友陪伴之團隊活動下，女性從事登山活動意願較高</a:t>
            </a:r>
            <a:r>
              <a:rPr lang="zh-TW" altLang="en-US" sz="2400" dirty="0" smtClean="0">
                <a:solidFill>
                  <a:srgbClr val="002060"/>
                </a:solidFill>
                <a:latin typeface="微軟正黑體" panose="020B0604030504040204" pitchFamily="34" charset="-120"/>
                <a:ea typeface="微軟正黑體" panose="020B0604030504040204" pitchFamily="34" charset="-120"/>
              </a:rPr>
              <a:t>。</a:t>
            </a:r>
            <a:endParaRPr lang="en-US" altLang="zh-TW" sz="2400" dirty="0" smtClean="0">
              <a:solidFill>
                <a:srgbClr val="002060"/>
              </a:solidFill>
              <a:latin typeface="微軟正黑體" panose="020B0604030504040204" pitchFamily="34" charset="-120"/>
              <a:ea typeface="微軟正黑體" panose="020B0604030504040204" pitchFamily="34" charset="-120"/>
            </a:endParaRPr>
          </a:p>
          <a:p>
            <a:r>
              <a:rPr lang="zh-TW" altLang="en-US" sz="2400" dirty="0" smtClean="0">
                <a:latin typeface="微軟正黑體" panose="020B0604030504040204" pitchFamily="34" charset="-120"/>
                <a:ea typeface="微軟正黑體" panose="020B0604030504040204" pitchFamily="34" charset="-120"/>
              </a:rPr>
              <a:t>觀</a:t>
            </a:r>
            <a:r>
              <a:rPr lang="zh-TW" altLang="en-US" sz="2400" dirty="0">
                <a:latin typeface="微軟正黑體" panose="020B0604030504040204" pitchFamily="34" charset="-120"/>
                <a:ea typeface="微軟正黑體" panose="020B0604030504040204" pitchFamily="34" charset="-120"/>
              </a:rPr>
              <a:t>旅局持續推廣登山遊程活動及登山步道環境維護改善，並將山林</a:t>
            </a:r>
            <a:r>
              <a:rPr lang="zh-TW" altLang="en-US" sz="2800" dirty="0">
                <a:solidFill>
                  <a:srgbClr val="FF0000"/>
                </a:solidFill>
                <a:latin typeface="微軟正黑體" panose="020B0604030504040204" pitchFamily="34" charset="-120"/>
                <a:ea typeface="微軟正黑體" panose="020B0604030504040204" pitchFamily="34" charset="-120"/>
              </a:rPr>
              <a:t>「旅遊安全」</a:t>
            </a:r>
            <a:r>
              <a:rPr lang="zh-TW" altLang="en-US" sz="2400" dirty="0">
                <a:latin typeface="微軟正黑體" panose="020B0604030504040204" pitchFamily="34" charset="-120"/>
                <a:ea typeface="微軟正黑體" panose="020B0604030504040204" pitchFamily="34" charset="-120"/>
              </a:rPr>
              <a:t>納入重要項目，提升登山活動的安全，期能增加女性進行登山運動的意願。</a:t>
            </a:r>
          </a:p>
          <a:p>
            <a:endParaRPr lang="zh-TW" altLang="en-US" sz="2400" dirty="0">
              <a:latin typeface="微軟正黑體" panose="020B0604030504040204" pitchFamily="34" charset="-120"/>
              <a:ea typeface="微軟正黑體" panose="020B0604030504040204" pitchFamily="34" charset="-120"/>
            </a:endParaRPr>
          </a:p>
        </p:txBody>
      </p:sp>
      <p:sp>
        <p:nvSpPr>
          <p:cNvPr id="843" name="Google Shape;843;p43"/>
          <p:cNvSpPr/>
          <p:nvPr/>
        </p:nvSpPr>
        <p:spPr>
          <a:xfrm>
            <a:off x="949920" y="6132579"/>
            <a:ext cx="10253584" cy="48"/>
          </a:xfrm>
          <a:custGeom>
            <a:avLst/>
            <a:gdLst/>
            <a:ahLst/>
            <a:cxnLst/>
            <a:rect l="l" t="t" r="r" b="b"/>
            <a:pathLst>
              <a:path w="111158" h="1" fill="none" extrusionOk="0">
                <a:moveTo>
                  <a:pt x="111157" y="1"/>
                </a:moveTo>
                <a:lnTo>
                  <a:pt x="0" y="1"/>
                </a:lnTo>
              </a:path>
            </a:pathLst>
          </a:custGeom>
          <a:solidFill>
            <a:schemeClr val="accent2"/>
          </a:solidFill>
          <a:ln w="10650" cap="flat" cmpd="sng">
            <a:solidFill>
              <a:srgbClr val="55382E"/>
            </a:solidFill>
            <a:prstDash val="solid"/>
            <a:miter lim="30395"/>
            <a:headEnd type="none" w="sm" len="sm"/>
            <a:tailEnd type="none" w="sm" len="sm"/>
          </a:ln>
        </p:spPr>
        <p:txBody>
          <a:bodyPr spcFirstLastPara="1" wrap="square" lIns="121900" tIns="121900" rIns="121900" bIns="121900" anchor="ctr" anchorCtr="0">
            <a:noAutofit/>
          </a:bodyPr>
          <a:lstStyle/>
          <a:p>
            <a:endParaRPr sz="2400"/>
          </a:p>
        </p:txBody>
      </p:sp>
      <p:graphicFrame>
        <p:nvGraphicFramePr>
          <p:cNvPr id="5" name="圖表 4"/>
          <p:cNvGraphicFramePr/>
          <p:nvPr>
            <p:extLst>
              <p:ext uri="{D42A27DB-BD31-4B8C-83A1-F6EECF244321}">
                <p14:modId xmlns:p14="http://schemas.microsoft.com/office/powerpoint/2010/main" val="354377647"/>
              </p:ext>
            </p:extLst>
          </p:nvPr>
        </p:nvGraphicFramePr>
        <p:xfrm>
          <a:off x="3656474" y="3134466"/>
          <a:ext cx="5879548" cy="3361319"/>
        </p:xfrm>
        <a:graphic>
          <a:graphicData uri="http://schemas.openxmlformats.org/drawingml/2006/chart">
            <c:chart xmlns:c="http://schemas.openxmlformats.org/drawingml/2006/chart" xmlns:r="http://schemas.openxmlformats.org/officeDocument/2006/relationships" r:id="rId3"/>
          </a:graphicData>
        </a:graphic>
      </p:graphicFrame>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7036" y="4335526"/>
            <a:ext cx="1319120" cy="1319120"/>
          </a:xfrm>
          <a:prstGeom prst="rect">
            <a:avLst/>
          </a:prstGeom>
        </p:spPr>
      </p:pic>
      <p:sp>
        <p:nvSpPr>
          <p:cNvPr id="8" name="橢圓 7"/>
          <p:cNvSpPr/>
          <p:nvPr/>
        </p:nvSpPr>
        <p:spPr>
          <a:xfrm>
            <a:off x="11114118" y="5993477"/>
            <a:ext cx="548640" cy="439719"/>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smtClean="0"/>
              <a:t>9</a:t>
            </a:r>
            <a:endParaRPr lang="zh-TW" altLang="en-US" sz="1400" dirty="0"/>
          </a:p>
        </p:txBody>
      </p:sp>
    </p:spTree>
    <p:extLst>
      <p:ext uri="{BB962C8B-B14F-4D97-AF65-F5344CB8AC3E}">
        <p14:creationId xmlns:p14="http://schemas.microsoft.com/office/powerpoint/2010/main" val="2237876123"/>
      </p:ext>
    </p:extLst>
  </p:cSld>
  <p:clrMapOvr>
    <a:masterClrMapping/>
  </p:clrMapOvr>
  <p:timing>
    <p:tnLst>
      <p:par>
        <p:cTn id="1" dur="indefinite" restart="never" nodeType="tmRoot"/>
      </p:par>
    </p:tnLst>
  </p:timing>
</p:sld>
</file>

<file path=ppt/theme/theme1.xml><?xml version="1.0" encoding="utf-8"?>
<a:theme xmlns:a="http://schemas.openxmlformats.org/drawingml/2006/main" name="Risk Management Caution Business Meeting by Slidesgo">
  <a:themeElements>
    <a:clrScheme name="Simple Light">
      <a:dk1>
        <a:srgbClr val="FFFFFF"/>
      </a:dk1>
      <a:lt1>
        <a:srgbClr val="212529"/>
      </a:lt1>
      <a:dk2>
        <a:srgbClr val="F4EEE9"/>
      </a:dk2>
      <a:lt2>
        <a:srgbClr val="C92727"/>
      </a:lt2>
      <a:accent1>
        <a:srgbClr val="AC1C1E"/>
      </a:accent1>
      <a:accent2>
        <a:srgbClr val="B7B7B7"/>
      </a:accent2>
      <a:accent3>
        <a:srgbClr val="888888"/>
      </a:accent3>
      <a:accent4>
        <a:srgbClr val="FFFFFF"/>
      </a:accent4>
      <a:accent5>
        <a:srgbClr val="FFFFFF"/>
      </a:accent5>
      <a:accent6>
        <a:srgbClr val="FFFFFF"/>
      </a:accent6>
      <a:hlink>
        <a:srgbClr val="2125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2582</TotalTime>
  <Words>1663</Words>
  <Application>Microsoft Office PowerPoint</Application>
  <PresentationFormat>寬螢幕</PresentationFormat>
  <Paragraphs>128</Paragraphs>
  <Slides>30</Slides>
  <Notes>29</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30</vt:i4>
      </vt:variant>
    </vt:vector>
  </HeadingPairs>
  <TitlesOfParts>
    <vt:vector size="41" baseType="lpstr">
      <vt:lpstr>Bebas Neue</vt:lpstr>
      <vt:lpstr>Inter</vt:lpstr>
      <vt:lpstr>Microsoft YaHei UI</vt:lpstr>
      <vt:lpstr>Prata</vt:lpstr>
      <vt:lpstr>微軟正黑體</vt:lpstr>
      <vt:lpstr>新細明體</vt:lpstr>
      <vt:lpstr>Arial</vt:lpstr>
      <vt:lpstr>Calibri</vt:lpstr>
      <vt:lpstr>Wingdings</vt:lpstr>
      <vt:lpstr>Wingdings 2</vt:lpstr>
      <vt:lpstr>Risk Management Caution Business Meeting by Slidesgo</vt:lpstr>
      <vt:lpstr>性別友善守護者《登山通訊牌》 </vt:lpstr>
      <vt:lpstr>什麼是CEDAW？</vt:lpstr>
      <vt:lpstr>消除對婦女一切形式歧視公約</vt:lpstr>
      <vt:lpstr>PowerPoint 簡報</vt:lpstr>
      <vt:lpstr>CEDAW條文依據</vt:lpstr>
      <vt:lpstr>引用CEDAW條文</vt:lpstr>
      <vt:lpstr>計畫緣起</vt:lpstr>
      <vt:lpstr>PowerPoint 簡報</vt:lpstr>
      <vt:lpstr>PowerPoint 簡報</vt:lpstr>
      <vt:lpstr>登山通訊牌介紹</vt:lpstr>
      <vt:lpstr>PowerPoint 簡報</vt:lpstr>
      <vt:lpstr>新北市熱門登山步道行動電話緊急可通訊點建置計畫</vt:lpstr>
      <vt:lpstr>PowerPoint 簡報</vt:lpstr>
      <vt:lpstr>裝設地點</vt:lpstr>
      <vt:lpstr>登山通訊牌之 CEDAW目標</vt:lpstr>
      <vt:lpstr>去除性別刻板印象與偏見</vt:lpstr>
      <vt:lpstr>建立性別友善環境</vt:lpstr>
      <vt:lpstr>維護不同性別權益</vt:lpstr>
      <vt:lpstr>登山通訊牌之 CEDAW實施策略</vt:lpstr>
      <vt:lpstr>手機可通訊點告示牌面</vt:lpstr>
      <vt:lpstr>性別友善設施</vt:lpstr>
      <vt:lpstr>女性意見回饋</vt:lpstr>
      <vt:lpstr>PowerPoint 簡報</vt:lpstr>
      <vt:lpstr>PowerPoint 簡報</vt:lpstr>
      <vt:lpstr>預期效益</vt:lpstr>
      <vt:lpstr>質性</vt:lpstr>
      <vt:lpstr>量化</vt:lpstr>
      <vt:lpstr>登山通訊牌之 CEDAW願景</vt:lpstr>
      <vt:lpstr>依性別平等政策綱領提出</vt:lpstr>
      <vt:lpstr> 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黃韻潔</dc:creator>
  <cp:lastModifiedBy>連惟瑤</cp:lastModifiedBy>
  <cp:revision>90</cp:revision>
  <cp:lastPrinted>2022-12-28T01:27:20Z</cp:lastPrinted>
  <dcterms:created xsi:type="dcterms:W3CDTF">2022-12-13T02:38:51Z</dcterms:created>
  <dcterms:modified xsi:type="dcterms:W3CDTF">2023-03-28T05:45:19Z</dcterms:modified>
</cp:coreProperties>
</file>